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80" r:id="rId3"/>
    <p:sldId id="281" r:id="rId4"/>
    <p:sldId id="289" r:id="rId5"/>
    <p:sldId id="263" r:id="rId6"/>
    <p:sldId id="264" r:id="rId7"/>
    <p:sldId id="265" r:id="rId8"/>
    <p:sldId id="268" r:id="rId9"/>
    <p:sldId id="266" r:id="rId10"/>
    <p:sldId id="257" r:id="rId11"/>
    <p:sldId id="269" r:id="rId12"/>
    <p:sldId id="270" r:id="rId13"/>
    <p:sldId id="271" r:id="rId14"/>
    <p:sldId id="282" r:id="rId15"/>
    <p:sldId id="313" r:id="rId16"/>
    <p:sldId id="283" r:id="rId17"/>
    <p:sldId id="285" r:id="rId18"/>
    <p:sldId id="286" r:id="rId19"/>
    <p:sldId id="314" r:id="rId20"/>
    <p:sldId id="287" r:id="rId21"/>
    <p:sldId id="315" r:id="rId22"/>
    <p:sldId id="288" r:id="rId23"/>
    <p:sldId id="267" r:id="rId24"/>
    <p:sldId id="274" r:id="rId25"/>
    <p:sldId id="273" r:id="rId26"/>
    <p:sldId id="275" r:id="rId27"/>
    <p:sldId id="276" r:id="rId28"/>
    <p:sldId id="278"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292" r:id="rId47"/>
    <p:sldId id="279" r:id="rId48"/>
    <p:sldId id="293" r:id="rId49"/>
    <p:sldId id="294" r:id="rId50"/>
    <p:sldId id="295" r:id="rId51"/>
    <p:sldId id="259" r:id="rId52"/>
    <p:sldId id="260" r:id="rId53"/>
    <p:sldId id="261" r:id="rId54"/>
    <p:sldId id="262" r:id="rId55"/>
    <p:sldId id="290" r:id="rId56"/>
    <p:sldId id="29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02"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679EB-33F5-4B4E-885D-1C175E569D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904A1D9-F47C-456F-AE27-FB659EF402D5}">
      <dgm:prSet phldrT="[Text]"/>
      <dgm:spPr/>
      <dgm:t>
        <a:bodyPr/>
        <a:lstStyle/>
        <a:p>
          <a:r>
            <a:rPr lang="en-US" dirty="0" smtClean="0">
              <a:solidFill>
                <a:schemeClr val="tx1"/>
              </a:solidFill>
            </a:rPr>
            <a:t>Waste</a:t>
          </a:r>
          <a:endParaRPr lang="en-US" dirty="0">
            <a:solidFill>
              <a:schemeClr val="tx1"/>
            </a:solidFill>
          </a:endParaRPr>
        </a:p>
      </dgm:t>
    </dgm:pt>
    <dgm:pt modelId="{06BA1407-D636-4FAE-B657-A8974E518B69}" type="parTrans" cxnId="{1BD30CBD-A6D4-45A1-AC54-41FF15D15814}">
      <dgm:prSet/>
      <dgm:spPr/>
      <dgm:t>
        <a:bodyPr/>
        <a:lstStyle/>
        <a:p>
          <a:endParaRPr lang="en-US"/>
        </a:p>
      </dgm:t>
    </dgm:pt>
    <dgm:pt modelId="{9690BAD6-0DBB-49B6-9A0A-3C062E6EAEF9}" type="sibTrans" cxnId="{1BD30CBD-A6D4-45A1-AC54-41FF15D15814}">
      <dgm:prSet/>
      <dgm:spPr/>
      <dgm:t>
        <a:bodyPr/>
        <a:lstStyle/>
        <a:p>
          <a:endParaRPr lang="en-US"/>
        </a:p>
      </dgm:t>
    </dgm:pt>
    <dgm:pt modelId="{B73BFA2A-318A-410B-BE9E-E16BD0B19753}">
      <dgm:prSet phldrT="[Text]"/>
      <dgm:spPr/>
      <dgm:t>
        <a:bodyPr/>
        <a:lstStyle/>
        <a:p>
          <a:r>
            <a:rPr lang="en-US" dirty="0" smtClean="0">
              <a:solidFill>
                <a:schemeClr val="tx1"/>
              </a:solidFill>
            </a:rPr>
            <a:t>BMW</a:t>
          </a:r>
          <a:endParaRPr lang="en-US" dirty="0">
            <a:solidFill>
              <a:schemeClr val="tx1"/>
            </a:solidFill>
          </a:endParaRPr>
        </a:p>
      </dgm:t>
    </dgm:pt>
    <dgm:pt modelId="{2E6C6CC8-1A2D-4537-A142-D08BCE092A4A}" type="parTrans" cxnId="{9E8F3D3E-9A9C-4F0A-9318-E5122F1C5FB0}">
      <dgm:prSet/>
      <dgm:spPr/>
      <dgm:t>
        <a:bodyPr/>
        <a:lstStyle/>
        <a:p>
          <a:endParaRPr lang="en-US"/>
        </a:p>
      </dgm:t>
    </dgm:pt>
    <dgm:pt modelId="{5032027C-1B6E-49B0-9A61-D6F203EF7D1F}" type="sibTrans" cxnId="{9E8F3D3E-9A9C-4F0A-9318-E5122F1C5FB0}">
      <dgm:prSet/>
      <dgm:spPr/>
      <dgm:t>
        <a:bodyPr/>
        <a:lstStyle/>
        <a:p>
          <a:endParaRPr lang="en-US"/>
        </a:p>
      </dgm:t>
    </dgm:pt>
    <dgm:pt modelId="{3E3DF854-D066-4C5A-A140-43CF91CAEBFB}">
      <dgm:prSet phldrT="[Text]"/>
      <dgm:spPr>
        <a:solidFill>
          <a:srgbClr val="FF0000"/>
        </a:solidFill>
      </dgm:spPr>
      <dgm:t>
        <a:bodyPr/>
        <a:lstStyle/>
        <a:p>
          <a:r>
            <a:rPr lang="en-US" dirty="0" smtClean="0"/>
            <a:t>Plastic</a:t>
          </a:r>
          <a:endParaRPr lang="en-US" dirty="0"/>
        </a:p>
      </dgm:t>
    </dgm:pt>
    <dgm:pt modelId="{69DBBEA2-D962-4BE3-8E3B-C2808B666F36}" type="parTrans" cxnId="{F6AAB913-CAC6-4A97-9CCA-B79C56C72847}">
      <dgm:prSet/>
      <dgm:spPr/>
      <dgm:t>
        <a:bodyPr/>
        <a:lstStyle/>
        <a:p>
          <a:endParaRPr lang="en-US"/>
        </a:p>
      </dgm:t>
    </dgm:pt>
    <dgm:pt modelId="{8412D829-991E-4F44-A5C4-948C36534976}" type="sibTrans" cxnId="{F6AAB913-CAC6-4A97-9CCA-B79C56C72847}">
      <dgm:prSet/>
      <dgm:spPr/>
      <dgm:t>
        <a:bodyPr/>
        <a:lstStyle/>
        <a:p>
          <a:endParaRPr lang="en-US"/>
        </a:p>
      </dgm:t>
    </dgm:pt>
    <dgm:pt modelId="{D4C043CE-A8FE-4682-BB67-9884CD1D7AF5}">
      <dgm:prSet phldrT="[Text]"/>
      <dgm:spPr>
        <a:solidFill>
          <a:srgbClr val="FFFF00"/>
        </a:solidFill>
      </dgm:spPr>
      <dgm:t>
        <a:bodyPr/>
        <a:lstStyle/>
        <a:p>
          <a:r>
            <a:rPr lang="en-US" dirty="0" err="1" smtClean="0">
              <a:solidFill>
                <a:schemeClr val="tx1"/>
              </a:solidFill>
            </a:rPr>
            <a:t>Nonplastic</a:t>
          </a:r>
          <a:endParaRPr lang="en-US" dirty="0">
            <a:solidFill>
              <a:schemeClr val="tx1"/>
            </a:solidFill>
          </a:endParaRPr>
        </a:p>
      </dgm:t>
    </dgm:pt>
    <dgm:pt modelId="{478E8BCC-9D0B-4DC5-A54C-8BA939FBB883}" type="parTrans" cxnId="{0E167F81-B82B-4D5E-9C09-CDAEE2EF95FA}">
      <dgm:prSet/>
      <dgm:spPr/>
      <dgm:t>
        <a:bodyPr/>
        <a:lstStyle/>
        <a:p>
          <a:endParaRPr lang="en-US"/>
        </a:p>
      </dgm:t>
    </dgm:pt>
    <dgm:pt modelId="{291ABCE8-3456-4FAC-8F12-37A94668F073}" type="sibTrans" cxnId="{0E167F81-B82B-4D5E-9C09-CDAEE2EF95FA}">
      <dgm:prSet/>
      <dgm:spPr/>
      <dgm:t>
        <a:bodyPr/>
        <a:lstStyle/>
        <a:p>
          <a:endParaRPr lang="en-US"/>
        </a:p>
      </dgm:t>
    </dgm:pt>
    <dgm:pt modelId="{AEBA2FA6-1EBE-4A7A-886F-3CAA69EE948D}">
      <dgm:prSet phldrT="[Text]"/>
      <dgm:spPr/>
      <dgm:t>
        <a:bodyPr/>
        <a:lstStyle/>
        <a:p>
          <a:r>
            <a:rPr lang="en-US" dirty="0" smtClean="0">
              <a:solidFill>
                <a:schemeClr val="tx1"/>
              </a:solidFill>
            </a:rPr>
            <a:t>General</a:t>
          </a:r>
          <a:endParaRPr lang="en-US" dirty="0">
            <a:solidFill>
              <a:schemeClr val="tx1"/>
            </a:solidFill>
          </a:endParaRPr>
        </a:p>
      </dgm:t>
    </dgm:pt>
    <dgm:pt modelId="{FF1442A1-8F98-4F49-8A98-0FB75E814140}" type="parTrans" cxnId="{36494966-6119-429C-88DD-D6412758CED2}">
      <dgm:prSet/>
      <dgm:spPr/>
      <dgm:t>
        <a:bodyPr/>
        <a:lstStyle/>
        <a:p>
          <a:endParaRPr lang="en-US"/>
        </a:p>
      </dgm:t>
    </dgm:pt>
    <dgm:pt modelId="{031FCF4F-9DE9-47D6-A7DA-CB9DBBFC8C5D}" type="sibTrans" cxnId="{36494966-6119-429C-88DD-D6412758CED2}">
      <dgm:prSet/>
      <dgm:spPr/>
      <dgm:t>
        <a:bodyPr/>
        <a:lstStyle/>
        <a:p>
          <a:endParaRPr lang="en-US"/>
        </a:p>
      </dgm:t>
    </dgm:pt>
    <dgm:pt modelId="{4C31873A-5768-4FA2-8466-96EAC6D8F728}">
      <dgm:prSet/>
      <dgm:spPr>
        <a:solidFill>
          <a:srgbClr val="002060"/>
        </a:solidFill>
      </dgm:spPr>
      <dgm:t>
        <a:bodyPr/>
        <a:lstStyle/>
        <a:p>
          <a:r>
            <a:rPr lang="en-US" dirty="0" smtClean="0"/>
            <a:t>Glass</a:t>
          </a:r>
          <a:endParaRPr lang="en-US" dirty="0"/>
        </a:p>
      </dgm:t>
    </dgm:pt>
    <dgm:pt modelId="{0C40BA51-0DAB-41DE-99A0-25CB9DB1988E}" type="parTrans" cxnId="{D185E961-5761-49F6-9DF2-CC712D0C07E9}">
      <dgm:prSet/>
      <dgm:spPr/>
      <dgm:t>
        <a:bodyPr/>
        <a:lstStyle/>
        <a:p>
          <a:endParaRPr lang="en-US"/>
        </a:p>
      </dgm:t>
    </dgm:pt>
    <dgm:pt modelId="{AD699D07-84D3-46E5-B847-556AC7827B5D}" type="sibTrans" cxnId="{D185E961-5761-49F6-9DF2-CC712D0C07E9}">
      <dgm:prSet/>
      <dgm:spPr/>
      <dgm:t>
        <a:bodyPr/>
        <a:lstStyle/>
        <a:p>
          <a:endParaRPr lang="en-US"/>
        </a:p>
      </dgm:t>
    </dgm:pt>
    <dgm:pt modelId="{8B8AEB32-AAD2-4BD9-AD95-3EC84F1DE6C4}">
      <dgm:prSet/>
      <dgm:spPr>
        <a:solidFill>
          <a:schemeClr val="bg1">
            <a:lumMod val="95000"/>
          </a:schemeClr>
        </a:solidFill>
        <a:ln>
          <a:solidFill>
            <a:srgbClr val="002060"/>
          </a:solidFill>
        </a:ln>
      </dgm:spPr>
      <dgm:t>
        <a:bodyPr/>
        <a:lstStyle/>
        <a:p>
          <a:r>
            <a:rPr lang="en-US" dirty="0" err="1" smtClean="0">
              <a:solidFill>
                <a:schemeClr val="tx1"/>
              </a:solidFill>
            </a:rPr>
            <a:t>Metalic</a:t>
          </a:r>
          <a:r>
            <a:rPr lang="en-US" dirty="0" smtClean="0">
              <a:solidFill>
                <a:schemeClr val="tx1"/>
              </a:solidFill>
            </a:rPr>
            <a:t> Sharp</a:t>
          </a:r>
          <a:endParaRPr lang="en-US" dirty="0">
            <a:solidFill>
              <a:schemeClr val="tx1"/>
            </a:solidFill>
          </a:endParaRPr>
        </a:p>
      </dgm:t>
    </dgm:pt>
    <dgm:pt modelId="{84800915-7EA4-4C20-AC1E-097C034E0BDF}" type="parTrans" cxnId="{8C9B3F37-0F66-4FF3-96AD-32B5D34DBC91}">
      <dgm:prSet/>
      <dgm:spPr/>
      <dgm:t>
        <a:bodyPr/>
        <a:lstStyle/>
        <a:p>
          <a:endParaRPr lang="en-US"/>
        </a:p>
      </dgm:t>
    </dgm:pt>
    <dgm:pt modelId="{12EE5E2F-93B7-4025-9902-8657454009FF}" type="sibTrans" cxnId="{8C9B3F37-0F66-4FF3-96AD-32B5D34DBC91}">
      <dgm:prSet/>
      <dgm:spPr/>
      <dgm:t>
        <a:bodyPr/>
        <a:lstStyle/>
        <a:p>
          <a:endParaRPr lang="en-US"/>
        </a:p>
      </dgm:t>
    </dgm:pt>
    <dgm:pt modelId="{C86DF96A-627D-4A0C-96B9-6A890A207CA4}" type="pres">
      <dgm:prSet presAssocID="{B22679EB-33F5-4B4E-885D-1C175E569D51}" presName="diagram" presStyleCnt="0">
        <dgm:presLayoutVars>
          <dgm:chPref val="1"/>
          <dgm:dir/>
          <dgm:animOne val="branch"/>
          <dgm:animLvl val="lvl"/>
          <dgm:resizeHandles val="exact"/>
        </dgm:presLayoutVars>
      </dgm:prSet>
      <dgm:spPr/>
      <dgm:t>
        <a:bodyPr/>
        <a:lstStyle/>
        <a:p>
          <a:endParaRPr lang="en-US"/>
        </a:p>
      </dgm:t>
    </dgm:pt>
    <dgm:pt modelId="{FE45E2F8-CD7F-44B0-A049-FE5DA38DCE35}" type="pres">
      <dgm:prSet presAssocID="{1904A1D9-F47C-456F-AE27-FB659EF402D5}" presName="root1" presStyleCnt="0"/>
      <dgm:spPr/>
    </dgm:pt>
    <dgm:pt modelId="{9E8D800C-9D95-47CE-A2B6-7AF87046FBE3}" type="pres">
      <dgm:prSet presAssocID="{1904A1D9-F47C-456F-AE27-FB659EF402D5}" presName="LevelOneTextNode" presStyleLbl="node0" presStyleIdx="0" presStyleCnt="1">
        <dgm:presLayoutVars>
          <dgm:chPref val="3"/>
        </dgm:presLayoutVars>
      </dgm:prSet>
      <dgm:spPr/>
      <dgm:t>
        <a:bodyPr/>
        <a:lstStyle/>
        <a:p>
          <a:endParaRPr lang="en-US"/>
        </a:p>
      </dgm:t>
    </dgm:pt>
    <dgm:pt modelId="{4257DCE8-4E05-4C45-9502-4D24D65B6F64}" type="pres">
      <dgm:prSet presAssocID="{1904A1D9-F47C-456F-AE27-FB659EF402D5}" presName="level2hierChild" presStyleCnt="0"/>
      <dgm:spPr/>
    </dgm:pt>
    <dgm:pt modelId="{E68DDEA4-08BC-44F0-9A00-AE677275E0AC}" type="pres">
      <dgm:prSet presAssocID="{2E6C6CC8-1A2D-4537-A142-D08BCE092A4A}" presName="conn2-1" presStyleLbl="parChTrans1D2" presStyleIdx="0" presStyleCnt="2"/>
      <dgm:spPr/>
      <dgm:t>
        <a:bodyPr/>
        <a:lstStyle/>
        <a:p>
          <a:endParaRPr lang="en-US"/>
        </a:p>
      </dgm:t>
    </dgm:pt>
    <dgm:pt modelId="{B0FFA8BB-C804-4863-891A-89D96C37C61E}" type="pres">
      <dgm:prSet presAssocID="{2E6C6CC8-1A2D-4537-A142-D08BCE092A4A}" presName="connTx" presStyleLbl="parChTrans1D2" presStyleIdx="0" presStyleCnt="2"/>
      <dgm:spPr/>
      <dgm:t>
        <a:bodyPr/>
        <a:lstStyle/>
        <a:p>
          <a:endParaRPr lang="en-US"/>
        </a:p>
      </dgm:t>
    </dgm:pt>
    <dgm:pt modelId="{04039027-372A-4629-96D8-EFD646D03335}" type="pres">
      <dgm:prSet presAssocID="{B73BFA2A-318A-410B-BE9E-E16BD0B19753}" presName="root2" presStyleCnt="0"/>
      <dgm:spPr/>
    </dgm:pt>
    <dgm:pt modelId="{7E5A298F-89E4-4D5B-8E74-8E764FA522FB}" type="pres">
      <dgm:prSet presAssocID="{B73BFA2A-318A-410B-BE9E-E16BD0B19753}" presName="LevelTwoTextNode" presStyleLbl="node2" presStyleIdx="0" presStyleCnt="2">
        <dgm:presLayoutVars>
          <dgm:chPref val="3"/>
        </dgm:presLayoutVars>
      </dgm:prSet>
      <dgm:spPr/>
      <dgm:t>
        <a:bodyPr/>
        <a:lstStyle/>
        <a:p>
          <a:endParaRPr lang="en-US"/>
        </a:p>
      </dgm:t>
    </dgm:pt>
    <dgm:pt modelId="{8D950EC6-C115-488B-AE34-D5262A2D1952}" type="pres">
      <dgm:prSet presAssocID="{B73BFA2A-318A-410B-BE9E-E16BD0B19753}" presName="level3hierChild" presStyleCnt="0"/>
      <dgm:spPr/>
    </dgm:pt>
    <dgm:pt modelId="{5F5B5FB4-99A8-492E-94D8-888EF1E2C9BF}" type="pres">
      <dgm:prSet presAssocID="{69DBBEA2-D962-4BE3-8E3B-C2808B666F36}" presName="conn2-1" presStyleLbl="parChTrans1D3" presStyleIdx="0" presStyleCnt="4"/>
      <dgm:spPr/>
      <dgm:t>
        <a:bodyPr/>
        <a:lstStyle/>
        <a:p>
          <a:endParaRPr lang="en-US"/>
        </a:p>
      </dgm:t>
    </dgm:pt>
    <dgm:pt modelId="{028362EF-6164-4311-8601-70EE1CB7DF3C}" type="pres">
      <dgm:prSet presAssocID="{69DBBEA2-D962-4BE3-8E3B-C2808B666F36}" presName="connTx" presStyleLbl="parChTrans1D3" presStyleIdx="0" presStyleCnt="4"/>
      <dgm:spPr/>
      <dgm:t>
        <a:bodyPr/>
        <a:lstStyle/>
        <a:p>
          <a:endParaRPr lang="en-US"/>
        </a:p>
      </dgm:t>
    </dgm:pt>
    <dgm:pt modelId="{AEBC124B-0DD4-404F-83DA-C44701573EE3}" type="pres">
      <dgm:prSet presAssocID="{3E3DF854-D066-4C5A-A140-43CF91CAEBFB}" presName="root2" presStyleCnt="0"/>
      <dgm:spPr/>
    </dgm:pt>
    <dgm:pt modelId="{E54AAA87-9BEA-4513-A920-29BE19AF2865}" type="pres">
      <dgm:prSet presAssocID="{3E3DF854-D066-4C5A-A140-43CF91CAEBFB}" presName="LevelTwoTextNode" presStyleLbl="node3" presStyleIdx="0" presStyleCnt="4">
        <dgm:presLayoutVars>
          <dgm:chPref val="3"/>
        </dgm:presLayoutVars>
      </dgm:prSet>
      <dgm:spPr/>
      <dgm:t>
        <a:bodyPr/>
        <a:lstStyle/>
        <a:p>
          <a:endParaRPr lang="en-US"/>
        </a:p>
      </dgm:t>
    </dgm:pt>
    <dgm:pt modelId="{1C4B1510-7760-4A8A-B381-5C42C0C0A36B}" type="pres">
      <dgm:prSet presAssocID="{3E3DF854-D066-4C5A-A140-43CF91CAEBFB}" presName="level3hierChild" presStyleCnt="0"/>
      <dgm:spPr/>
    </dgm:pt>
    <dgm:pt modelId="{2AF69FB2-4C0E-4485-874F-CC150C92845D}" type="pres">
      <dgm:prSet presAssocID="{478E8BCC-9D0B-4DC5-A54C-8BA939FBB883}" presName="conn2-1" presStyleLbl="parChTrans1D3" presStyleIdx="1" presStyleCnt="4"/>
      <dgm:spPr/>
      <dgm:t>
        <a:bodyPr/>
        <a:lstStyle/>
        <a:p>
          <a:endParaRPr lang="en-US"/>
        </a:p>
      </dgm:t>
    </dgm:pt>
    <dgm:pt modelId="{F0E1A7B7-C70E-4FE5-B04A-C9096FC62F7E}" type="pres">
      <dgm:prSet presAssocID="{478E8BCC-9D0B-4DC5-A54C-8BA939FBB883}" presName="connTx" presStyleLbl="parChTrans1D3" presStyleIdx="1" presStyleCnt="4"/>
      <dgm:spPr/>
      <dgm:t>
        <a:bodyPr/>
        <a:lstStyle/>
        <a:p>
          <a:endParaRPr lang="en-US"/>
        </a:p>
      </dgm:t>
    </dgm:pt>
    <dgm:pt modelId="{AD497000-8A33-4354-A4E6-3FDD6359FF21}" type="pres">
      <dgm:prSet presAssocID="{D4C043CE-A8FE-4682-BB67-9884CD1D7AF5}" presName="root2" presStyleCnt="0"/>
      <dgm:spPr/>
    </dgm:pt>
    <dgm:pt modelId="{0C16097F-D2E4-4050-8D5D-8DF3C8586530}" type="pres">
      <dgm:prSet presAssocID="{D4C043CE-A8FE-4682-BB67-9884CD1D7AF5}" presName="LevelTwoTextNode" presStyleLbl="node3" presStyleIdx="1" presStyleCnt="4">
        <dgm:presLayoutVars>
          <dgm:chPref val="3"/>
        </dgm:presLayoutVars>
      </dgm:prSet>
      <dgm:spPr/>
      <dgm:t>
        <a:bodyPr/>
        <a:lstStyle/>
        <a:p>
          <a:endParaRPr lang="en-US"/>
        </a:p>
      </dgm:t>
    </dgm:pt>
    <dgm:pt modelId="{443E0704-540E-426F-925A-C84077A6E647}" type="pres">
      <dgm:prSet presAssocID="{D4C043CE-A8FE-4682-BB67-9884CD1D7AF5}" presName="level3hierChild" presStyleCnt="0"/>
      <dgm:spPr/>
    </dgm:pt>
    <dgm:pt modelId="{13DF1531-2C46-4B8B-8777-5438E2B23459}" type="pres">
      <dgm:prSet presAssocID="{0C40BA51-0DAB-41DE-99A0-25CB9DB1988E}" presName="conn2-1" presStyleLbl="parChTrans1D3" presStyleIdx="2" presStyleCnt="4"/>
      <dgm:spPr/>
      <dgm:t>
        <a:bodyPr/>
        <a:lstStyle/>
        <a:p>
          <a:endParaRPr lang="en-US"/>
        </a:p>
      </dgm:t>
    </dgm:pt>
    <dgm:pt modelId="{E2640F01-D8A0-4F30-B4A7-05465AC15D8D}" type="pres">
      <dgm:prSet presAssocID="{0C40BA51-0DAB-41DE-99A0-25CB9DB1988E}" presName="connTx" presStyleLbl="parChTrans1D3" presStyleIdx="2" presStyleCnt="4"/>
      <dgm:spPr/>
      <dgm:t>
        <a:bodyPr/>
        <a:lstStyle/>
        <a:p>
          <a:endParaRPr lang="en-US"/>
        </a:p>
      </dgm:t>
    </dgm:pt>
    <dgm:pt modelId="{6886FFA0-935E-4C55-8FC7-8ED7730FE37D}" type="pres">
      <dgm:prSet presAssocID="{4C31873A-5768-4FA2-8466-96EAC6D8F728}" presName="root2" presStyleCnt="0"/>
      <dgm:spPr/>
    </dgm:pt>
    <dgm:pt modelId="{F3D97D05-6201-49A1-A17B-6646028C0025}" type="pres">
      <dgm:prSet presAssocID="{4C31873A-5768-4FA2-8466-96EAC6D8F728}" presName="LevelTwoTextNode" presStyleLbl="node3" presStyleIdx="2" presStyleCnt="4" custLinFactNeighborX="-51" custLinFactNeighborY="-5236">
        <dgm:presLayoutVars>
          <dgm:chPref val="3"/>
        </dgm:presLayoutVars>
      </dgm:prSet>
      <dgm:spPr/>
      <dgm:t>
        <a:bodyPr/>
        <a:lstStyle/>
        <a:p>
          <a:endParaRPr lang="en-US"/>
        </a:p>
      </dgm:t>
    </dgm:pt>
    <dgm:pt modelId="{6323CFD5-C1D0-40A4-9D3B-652A4F429353}" type="pres">
      <dgm:prSet presAssocID="{4C31873A-5768-4FA2-8466-96EAC6D8F728}" presName="level3hierChild" presStyleCnt="0"/>
      <dgm:spPr/>
    </dgm:pt>
    <dgm:pt modelId="{59C52165-11E7-47B5-867F-F5F1E227AFBE}" type="pres">
      <dgm:prSet presAssocID="{84800915-7EA4-4C20-AC1E-097C034E0BDF}" presName="conn2-1" presStyleLbl="parChTrans1D3" presStyleIdx="3" presStyleCnt="4"/>
      <dgm:spPr/>
      <dgm:t>
        <a:bodyPr/>
        <a:lstStyle/>
        <a:p>
          <a:endParaRPr lang="en-US"/>
        </a:p>
      </dgm:t>
    </dgm:pt>
    <dgm:pt modelId="{926A2856-4FBA-4203-A34D-9CE3C251C637}" type="pres">
      <dgm:prSet presAssocID="{84800915-7EA4-4C20-AC1E-097C034E0BDF}" presName="connTx" presStyleLbl="parChTrans1D3" presStyleIdx="3" presStyleCnt="4"/>
      <dgm:spPr/>
      <dgm:t>
        <a:bodyPr/>
        <a:lstStyle/>
        <a:p>
          <a:endParaRPr lang="en-US"/>
        </a:p>
      </dgm:t>
    </dgm:pt>
    <dgm:pt modelId="{CB356FCA-2342-45B1-8840-35A688AA11B4}" type="pres">
      <dgm:prSet presAssocID="{8B8AEB32-AAD2-4BD9-AD95-3EC84F1DE6C4}" presName="root2" presStyleCnt="0"/>
      <dgm:spPr/>
    </dgm:pt>
    <dgm:pt modelId="{509D204D-2D89-4D8F-8AA6-316F13A1335F}" type="pres">
      <dgm:prSet presAssocID="{8B8AEB32-AAD2-4BD9-AD95-3EC84F1DE6C4}" presName="LevelTwoTextNode" presStyleLbl="node3" presStyleIdx="3" presStyleCnt="4">
        <dgm:presLayoutVars>
          <dgm:chPref val="3"/>
        </dgm:presLayoutVars>
      </dgm:prSet>
      <dgm:spPr/>
      <dgm:t>
        <a:bodyPr/>
        <a:lstStyle/>
        <a:p>
          <a:endParaRPr lang="en-US"/>
        </a:p>
      </dgm:t>
    </dgm:pt>
    <dgm:pt modelId="{391BAF76-79B8-4FF0-A09C-8197A70278BB}" type="pres">
      <dgm:prSet presAssocID="{8B8AEB32-AAD2-4BD9-AD95-3EC84F1DE6C4}" presName="level3hierChild" presStyleCnt="0"/>
      <dgm:spPr/>
    </dgm:pt>
    <dgm:pt modelId="{3875E056-03CC-4C45-840F-464008D8F6C5}" type="pres">
      <dgm:prSet presAssocID="{FF1442A1-8F98-4F49-8A98-0FB75E814140}" presName="conn2-1" presStyleLbl="parChTrans1D2" presStyleIdx="1" presStyleCnt="2"/>
      <dgm:spPr/>
      <dgm:t>
        <a:bodyPr/>
        <a:lstStyle/>
        <a:p>
          <a:endParaRPr lang="en-US"/>
        </a:p>
      </dgm:t>
    </dgm:pt>
    <dgm:pt modelId="{80CE824D-676C-4E2E-B54F-53303A296139}" type="pres">
      <dgm:prSet presAssocID="{FF1442A1-8F98-4F49-8A98-0FB75E814140}" presName="connTx" presStyleLbl="parChTrans1D2" presStyleIdx="1" presStyleCnt="2"/>
      <dgm:spPr/>
      <dgm:t>
        <a:bodyPr/>
        <a:lstStyle/>
        <a:p>
          <a:endParaRPr lang="en-US"/>
        </a:p>
      </dgm:t>
    </dgm:pt>
    <dgm:pt modelId="{DFCB97C3-B36C-442C-B954-E4AD6F8D5655}" type="pres">
      <dgm:prSet presAssocID="{AEBA2FA6-1EBE-4A7A-886F-3CAA69EE948D}" presName="root2" presStyleCnt="0"/>
      <dgm:spPr/>
    </dgm:pt>
    <dgm:pt modelId="{25D414A6-A8FA-4BDE-84C0-BA8C2AF568B9}" type="pres">
      <dgm:prSet presAssocID="{AEBA2FA6-1EBE-4A7A-886F-3CAA69EE948D}" presName="LevelTwoTextNode" presStyleLbl="node2" presStyleIdx="1" presStyleCnt="2">
        <dgm:presLayoutVars>
          <dgm:chPref val="3"/>
        </dgm:presLayoutVars>
      </dgm:prSet>
      <dgm:spPr/>
      <dgm:t>
        <a:bodyPr/>
        <a:lstStyle/>
        <a:p>
          <a:endParaRPr lang="en-US"/>
        </a:p>
      </dgm:t>
    </dgm:pt>
    <dgm:pt modelId="{2966494B-89F7-4138-A65C-81CA7E83672E}" type="pres">
      <dgm:prSet presAssocID="{AEBA2FA6-1EBE-4A7A-886F-3CAA69EE948D}" presName="level3hierChild" presStyleCnt="0"/>
      <dgm:spPr/>
    </dgm:pt>
  </dgm:ptLst>
  <dgm:cxnLst>
    <dgm:cxn modelId="{2E3DC554-F3BE-4C84-B882-F082174E4FDB}" type="presOf" srcId="{2E6C6CC8-1A2D-4537-A142-D08BCE092A4A}" destId="{E68DDEA4-08BC-44F0-9A00-AE677275E0AC}" srcOrd="0" destOrd="0" presId="urn:microsoft.com/office/officeart/2005/8/layout/hierarchy2"/>
    <dgm:cxn modelId="{B7597082-E4F0-44D6-98BA-D578D1A7848C}" type="presOf" srcId="{84800915-7EA4-4C20-AC1E-097C034E0BDF}" destId="{926A2856-4FBA-4203-A34D-9CE3C251C637}" srcOrd="1" destOrd="0" presId="urn:microsoft.com/office/officeart/2005/8/layout/hierarchy2"/>
    <dgm:cxn modelId="{8C9B3F37-0F66-4FF3-96AD-32B5D34DBC91}" srcId="{B73BFA2A-318A-410B-BE9E-E16BD0B19753}" destId="{8B8AEB32-AAD2-4BD9-AD95-3EC84F1DE6C4}" srcOrd="3" destOrd="0" parTransId="{84800915-7EA4-4C20-AC1E-097C034E0BDF}" sibTransId="{12EE5E2F-93B7-4025-9902-8657454009FF}"/>
    <dgm:cxn modelId="{FEC48C85-FA7E-4F22-ACD4-3FAADBA9A10A}" type="presOf" srcId="{1904A1D9-F47C-456F-AE27-FB659EF402D5}" destId="{9E8D800C-9D95-47CE-A2B6-7AF87046FBE3}" srcOrd="0" destOrd="0" presId="urn:microsoft.com/office/officeart/2005/8/layout/hierarchy2"/>
    <dgm:cxn modelId="{E0A598BB-9B65-4A7F-A06F-B923DCD1A458}" type="presOf" srcId="{FF1442A1-8F98-4F49-8A98-0FB75E814140}" destId="{3875E056-03CC-4C45-840F-464008D8F6C5}" srcOrd="0" destOrd="0" presId="urn:microsoft.com/office/officeart/2005/8/layout/hierarchy2"/>
    <dgm:cxn modelId="{D185E961-5761-49F6-9DF2-CC712D0C07E9}" srcId="{B73BFA2A-318A-410B-BE9E-E16BD0B19753}" destId="{4C31873A-5768-4FA2-8466-96EAC6D8F728}" srcOrd="2" destOrd="0" parTransId="{0C40BA51-0DAB-41DE-99A0-25CB9DB1988E}" sibTransId="{AD699D07-84D3-46E5-B847-556AC7827B5D}"/>
    <dgm:cxn modelId="{7204DFF0-6196-4B95-9C67-AF47BB6DA8E9}" type="presOf" srcId="{84800915-7EA4-4C20-AC1E-097C034E0BDF}" destId="{59C52165-11E7-47B5-867F-F5F1E227AFBE}" srcOrd="0" destOrd="0" presId="urn:microsoft.com/office/officeart/2005/8/layout/hierarchy2"/>
    <dgm:cxn modelId="{36494966-6119-429C-88DD-D6412758CED2}" srcId="{1904A1D9-F47C-456F-AE27-FB659EF402D5}" destId="{AEBA2FA6-1EBE-4A7A-886F-3CAA69EE948D}" srcOrd="1" destOrd="0" parTransId="{FF1442A1-8F98-4F49-8A98-0FB75E814140}" sibTransId="{031FCF4F-9DE9-47D6-A7DA-CB9DBBFC8C5D}"/>
    <dgm:cxn modelId="{CFF9A60D-6BD1-42C5-A266-B4D49E8860E7}" type="presOf" srcId="{478E8BCC-9D0B-4DC5-A54C-8BA939FBB883}" destId="{2AF69FB2-4C0E-4485-874F-CC150C92845D}" srcOrd="0" destOrd="0" presId="urn:microsoft.com/office/officeart/2005/8/layout/hierarchy2"/>
    <dgm:cxn modelId="{F6AAB913-CAC6-4A97-9CCA-B79C56C72847}" srcId="{B73BFA2A-318A-410B-BE9E-E16BD0B19753}" destId="{3E3DF854-D066-4C5A-A140-43CF91CAEBFB}" srcOrd="0" destOrd="0" parTransId="{69DBBEA2-D962-4BE3-8E3B-C2808B666F36}" sibTransId="{8412D829-991E-4F44-A5C4-948C36534976}"/>
    <dgm:cxn modelId="{D9925933-4E9C-4662-A7DB-A825D44E923C}" type="presOf" srcId="{4C31873A-5768-4FA2-8466-96EAC6D8F728}" destId="{F3D97D05-6201-49A1-A17B-6646028C0025}" srcOrd="0" destOrd="0" presId="urn:microsoft.com/office/officeart/2005/8/layout/hierarchy2"/>
    <dgm:cxn modelId="{CB92D0E6-56FE-410D-A97D-AEC1DFCE213E}" type="presOf" srcId="{FF1442A1-8F98-4F49-8A98-0FB75E814140}" destId="{80CE824D-676C-4E2E-B54F-53303A296139}" srcOrd="1" destOrd="0" presId="urn:microsoft.com/office/officeart/2005/8/layout/hierarchy2"/>
    <dgm:cxn modelId="{92F94F44-E107-4668-8D59-4402409957CB}" type="presOf" srcId="{B22679EB-33F5-4B4E-885D-1C175E569D51}" destId="{C86DF96A-627D-4A0C-96B9-6A890A207CA4}" srcOrd="0" destOrd="0" presId="urn:microsoft.com/office/officeart/2005/8/layout/hierarchy2"/>
    <dgm:cxn modelId="{3C179526-7F00-444E-AB6B-5B38F29C4F97}" type="presOf" srcId="{0C40BA51-0DAB-41DE-99A0-25CB9DB1988E}" destId="{E2640F01-D8A0-4F30-B4A7-05465AC15D8D}" srcOrd="1" destOrd="0" presId="urn:microsoft.com/office/officeart/2005/8/layout/hierarchy2"/>
    <dgm:cxn modelId="{3F245E8C-9330-41E3-9837-CAD540E35A23}" type="presOf" srcId="{D4C043CE-A8FE-4682-BB67-9884CD1D7AF5}" destId="{0C16097F-D2E4-4050-8D5D-8DF3C8586530}" srcOrd="0" destOrd="0" presId="urn:microsoft.com/office/officeart/2005/8/layout/hierarchy2"/>
    <dgm:cxn modelId="{0E167F81-B82B-4D5E-9C09-CDAEE2EF95FA}" srcId="{B73BFA2A-318A-410B-BE9E-E16BD0B19753}" destId="{D4C043CE-A8FE-4682-BB67-9884CD1D7AF5}" srcOrd="1" destOrd="0" parTransId="{478E8BCC-9D0B-4DC5-A54C-8BA939FBB883}" sibTransId="{291ABCE8-3456-4FAC-8F12-37A94668F073}"/>
    <dgm:cxn modelId="{A7CB9395-4358-4F1E-977A-91EE7841449B}" type="presOf" srcId="{69DBBEA2-D962-4BE3-8E3B-C2808B666F36}" destId="{5F5B5FB4-99A8-492E-94D8-888EF1E2C9BF}" srcOrd="0" destOrd="0" presId="urn:microsoft.com/office/officeart/2005/8/layout/hierarchy2"/>
    <dgm:cxn modelId="{BFBFAD32-BABD-491B-9B01-ACD45D968351}" type="presOf" srcId="{69DBBEA2-D962-4BE3-8E3B-C2808B666F36}" destId="{028362EF-6164-4311-8601-70EE1CB7DF3C}" srcOrd="1" destOrd="0" presId="urn:microsoft.com/office/officeart/2005/8/layout/hierarchy2"/>
    <dgm:cxn modelId="{396187D0-CAD6-472B-8FE8-E6696D05EF93}" type="presOf" srcId="{8B8AEB32-AAD2-4BD9-AD95-3EC84F1DE6C4}" destId="{509D204D-2D89-4D8F-8AA6-316F13A1335F}" srcOrd="0" destOrd="0" presId="urn:microsoft.com/office/officeart/2005/8/layout/hierarchy2"/>
    <dgm:cxn modelId="{1EF9AABE-2D99-4F2C-BFA1-0D5E97FBFECB}" type="presOf" srcId="{AEBA2FA6-1EBE-4A7A-886F-3CAA69EE948D}" destId="{25D414A6-A8FA-4BDE-84C0-BA8C2AF568B9}" srcOrd="0" destOrd="0" presId="urn:microsoft.com/office/officeart/2005/8/layout/hierarchy2"/>
    <dgm:cxn modelId="{1BD30CBD-A6D4-45A1-AC54-41FF15D15814}" srcId="{B22679EB-33F5-4B4E-885D-1C175E569D51}" destId="{1904A1D9-F47C-456F-AE27-FB659EF402D5}" srcOrd="0" destOrd="0" parTransId="{06BA1407-D636-4FAE-B657-A8974E518B69}" sibTransId="{9690BAD6-0DBB-49B6-9A0A-3C062E6EAEF9}"/>
    <dgm:cxn modelId="{34E0DD18-5BE4-45DE-99A0-D12EA63E2221}" type="presOf" srcId="{2E6C6CC8-1A2D-4537-A142-D08BCE092A4A}" destId="{B0FFA8BB-C804-4863-891A-89D96C37C61E}" srcOrd="1" destOrd="0" presId="urn:microsoft.com/office/officeart/2005/8/layout/hierarchy2"/>
    <dgm:cxn modelId="{0169717C-ACF5-4C05-8FD4-A9B0768A0276}" type="presOf" srcId="{B73BFA2A-318A-410B-BE9E-E16BD0B19753}" destId="{7E5A298F-89E4-4D5B-8E74-8E764FA522FB}" srcOrd="0" destOrd="0" presId="urn:microsoft.com/office/officeart/2005/8/layout/hierarchy2"/>
    <dgm:cxn modelId="{F0223A14-4D61-49F5-9A9B-B2FCFB0DAF42}" type="presOf" srcId="{0C40BA51-0DAB-41DE-99A0-25CB9DB1988E}" destId="{13DF1531-2C46-4B8B-8777-5438E2B23459}" srcOrd="0" destOrd="0" presId="urn:microsoft.com/office/officeart/2005/8/layout/hierarchy2"/>
    <dgm:cxn modelId="{183F6CAE-B825-4E21-A5F1-6C6D3BF1453F}" type="presOf" srcId="{478E8BCC-9D0B-4DC5-A54C-8BA939FBB883}" destId="{F0E1A7B7-C70E-4FE5-B04A-C9096FC62F7E}" srcOrd="1" destOrd="0" presId="urn:microsoft.com/office/officeart/2005/8/layout/hierarchy2"/>
    <dgm:cxn modelId="{3164DDB1-9316-45EA-A317-AE174121C4D8}" type="presOf" srcId="{3E3DF854-D066-4C5A-A140-43CF91CAEBFB}" destId="{E54AAA87-9BEA-4513-A920-29BE19AF2865}" srcOrd="0" destOrd="0" presId="urn:microsoft.com/office/officeart/2005/8/layout/hierarchy2"/>
    <dgm:cxn modelId="{9E8F3D3E-9A9C-4F0A-9318-E5122F1C5FB0}" srcId="{1904A1D9-F47C-456F-AE27-FB659EF402D5}" destId="{B73BFA2A-318A-410B-BE9E-E16BD0B19753}" srcOrd="0" destOrd="0" parTransId="{2E6C6CC8-1A2D-4537-A142-D08BCE092A4A}" sibTransId="{5032027C-1B6E-49B0-9A61-D6F203EF7D1F}"/>
    <dgm:cxn modelId="{706D0ACA-A21A-4B28-B46B-C8A4ECCD9F15}" type="presParOf" srcId="{C86DF96A-627D-4A0C-96B9-6A890A207CA4}" destId="{FE45E2F8-CD7F-44B0-A049-FE5DA38DCE35}" srcOrd="0" destOrd="0" presId="urn:microsoft.com/office/officeart/2005/8/layout/hierarchy2"/>
    <dgm:cxn modelId="{FE1ECC52-75EC-4321-BA61-7C565AE2C035}" type="presParOf" srcId="{FE45E2F8-CD7F-44B0-A049-FE5DA38DCE35}" destId="{9E8D800C-9D95-47CE-A2B6-7AF87046FBE3}" srcOrd="0" destOrd="0" presId="urn:microsoft.com/office/officeart/2005/8/layout/hierarchy2"/>
    <dgm:cxn modelId="{5516BCBB-6BC0-4396-9AF9-06CDC278C5A4}" type="presParOf" srcId="{FE45E2F8-CD7F-44B0-A049-FE5DA38DCE35}" destId="{4257DCE8-4E05-4C45-9502-4D24D65B6F64}" srcOrd="1" destOrd="0" presId="urn:microsoft.com/office/officeart/2005/8/layout/hierarchy2"/>
    <dgm:cxn modelId="{1B00F5E9-46EC-41E4-B859-ABEF937AF3F2}" type="presParOf" srcId="{4257DCE8-4E05-4C45-9502-4D24D65B6F64}" destId="{E68DDEA4-08BC-44F0-9A00-AE677275E0AC}" srcOrd="0" destOrd="0" presId="urn:microsoft.com/office/officeart/2005/8/layout/hierarchy2"/>
    <dgm:cxn modelId="{894EB791-2768-4A7E-AA7D-A7F982A23AC8}" type="presParOf" srcId="{E68DDEA4-08BC-44F0-9A00-AE677275E0AC}" destId="{B0FFA8BB-C804-4863-891A-89D96C37C61E}" srcOrd="0" destOrd="0" presId="urn:microsoft.com/office/officeart/2005/8/layout/hierarchy2"/>
    <dgm:cxn modelId="{5E5CC0F0-08A1-462B-9D51-11CC34C536FA}" type="presParOf" srcId="{4257DCE8-4E05-4C45-9502-4D24D65B6F64}" destId="{04039027-372A-4629-96D8-EFD646D03335}" srcOrd="1" destOrd="0" presId="urn:microsoft.com/office/officeart/2005/8/layout/hierarchy2"/>
    <dgm:cxn modelId="{924F2F6C-EC36-4DE3-ADEB-BEFB634FF779}" type="presParOf" srcId="{04039027-372A-4629-96D8-EFD646D03335}" destId="{7E5A298F-89E4-4D5B-8E74-8E764FA522FB}" srcOrd="0" destOrd="0" presId="urn:microsoft.com/office/officeart/2005/8/layout/hierarchy2"/>
    <dgm:cxn modelId="{EC7358F1-B476-4043-80FD-7310C7042AF9}" type="presParOf" srcId="{04039027-372A-4629-96D8-EFD646D03335}" destId="{8D950EC6-C115-488B-AE34-D5262A2D1952}" srcOrd="1" destOrd="0" presId="urn:microsoft.com/office/officeart/2005/8/layout/hierarchy2"/>
    <dgm:cxn modelId="{49DE81B7-21DD-4201-AF59-ACB99A3923A1}" type="presParOf" srcId="{8D950EC6-C115-488B-AE34-D5262A2D1952}" destId="{5F5B5FB4-99A8-492E-94D8-888EF1E2C9BF}" srcOrd="0" destOrd="0" presId="urn:microsoft.com/office/officeart/2005/8/layout/hierarchy2"/>
    <dgm:cxn modelId="{02F04C02-EB4B-4142-B248-5B15E46F6BE9}" type="presParOf" srcId="{5F5B5FB4-99A8-492E-94D8-888EF1E2C9BF}" destId="{028362EF-6164-4311-8601-70EE1CB7DF3C}" srcOrd="0" destOrd="0" presId="urn:microsoft.com/office/officeart/2005/8/layout/hierarchy2"/>
    <dgm:cxn modelId="{9C15CEF7-092C-4F17-9782-94B355EAA938}" type="presParOf" srcId="{8D950EC6-C115-488B-AE34-D5262A2D1952}" destId="{AEBC124B-0DD4-404F-83DA-C44701573EE3}" srcOrd="1" destOrd="0" presId="urn:microsoft.com/office/officeart/2005/8/layout/hierarchy2"/>
    <dgm:cxn modelId="{CA371C1D-C935-4370-9E03-2A2015E6E127}" type="presParOf" srcId="{AEBC124B-0DD4-404F-83DA-C44701573EE3}" destId="{E54AAA87-9BEA-4513-A920-29BE19AF2865}" srcOrd="0" destOrd="0" presId="urn:microsoft.com/office/officeart/2005/8/layout/hierarchy2"/>
    <dgm:cxn modelId="{26CC01B7-6D97-4D3A-9C91-83A53C8D5409}" type="presParOf" srcId="{AEBC124B-0DD4-404F-83DA-C44701573EE3}" destId="{1C4B1510-7760-4A8A-B381-5C42C0C0A36B}" srcOrd="1" destOrd="0" presId="urn:microsoft.com/office/officeart/2005/8/layout/hierarchy2"/>
    <dgm:cxn modelId="{0E9AC242-1AAD-4FF3-9A2B-691B57F78672}" type="presParOf" srcId="{8D950EC6-C115-488B-AE34-D5262A2D1952}" destId="{2AF69FB2-4C0E-4485-874F-CC150C92845D}" srcOrd="2" destOrd="0" presId="urn:microsoft.com/office/officeart/2005/8/layout/hierarchy2"/>
    <dgm:cxn modelId="{589C3ECD-4652-49CD-BE36-CE35320C9ED1}" type="presParOf" srcId="{2AF69FB2-4C0E-4485-874F-CC150C92845D}" destId="{F0E1A7B7-C70E-4FE5-B04A-C9096FC62F7E}" srcOrd="0" destOrd="0" presId="urn:microsoft.com/office/officeart/2005/8/layout/hierarchy2"/>
    <dgm:cxn modelId="{CAF122D0-A7C1-40DF-830C-A7987C7FB715}" type="presParOf" srcId="{8D950EC6-C115-488B-AE34-D5262A2D1952}" destId="{AD497000-8A33-4354-A4E6-3FDD6359FF21}" srcOrd="3" destOrd="0" presId="urn:microsoft.com/office/officeart/2005/8/layout/hierarchy2"/>
    <dgm:cxn modelId="{E2164217-D7EA-45CF-AEE7-88961BB48AF1}" type="presParOf" srcId="{AD497000-8A33-4354-A4E6-3FDD6359FF21}" destId="{0C16097F-D2E4-4050-8D5D-8DF3C8586530}" srcOrd="0" destOrd="0" presId="urn:microsoft.com/office/officeart/2005/8/layout/hierarchy2"/>
    <dgm:cxn modelId="{C968C473-441D-48F9-8AAE-DC343AEADD81}" type="presParOf" srcId="{AD497000-8A33-4354-A4E6-3FDD6359FF21}" destId="{443E0704-540E-426F-925A-C84077A6E647}" srcOrd="1" destOrd="0" presId="urn:microsoft.com/office/officeart/2005/8/layout/hierarchy2"/>
    <dgm:cxn modelId="{D6705440-B1EE-4170-B07F-DF73060D8C5E}" type="presParOf" srcId="{8D950EC6-C115-488B-AE34-D5262A2D1952}" destId="{13DF1531-2C46-4B8B-8777-5438E2B23459}" srcOrd="4" destOrd="0" presId="urn:microsoft.com/office/officeart/2005/8/layout/hierarchy2"/>
    <dgm:cxn modelId="{D22DFCE8-5266-46EF-94BB-E6AD70D18B41}" type="presParOf" srcId="{13DF1531-2C46-4B8B-8777-5438E2B23459}" destId="{E2640F01-D8A0-4F30-B4A7-05465AC15D8D}" srcOrd="0" destOrd="0" presId="urn:microsoft.com/office/officeart/2005/8/layout/hierarchy2"/>
    <dgm:cxn modelId="{01AF9BD8-F301-4C71-988D-6D13B1507530}" type="presParOf" srcId="{8D950EC6-C115-488B-AE34-D5262A2D1952}" destId="{6886FFA0-935E-4C55-8FC7-8ED7730FE37D}" srcOrd="5" destOrd="0" presId="urn:microsoft.com/office/officeart/2005/8/layout/hierarchy2"/>
    <dgm:cxn modelId="{ECCD6772-B3B4-4D34-8DDE-5903B083B9EF}" type="presParOf" srcId="{6886FFA0-935E-4C55-8FC7-8ED7730FE37D}" destId="{F3D97D05-6201-49A1-A17B-6646028C0025}" srcOrd="0" destOrd="0" presId="urn:microsoft.com/office/officeart/2005/8/layout/hierarchy2"/>
    <dgm:cxn modelId="{8A6BD73D-D0F1-4BDD-86D9-961011A44DCB}" type="presParOf" srcId="{6886FFA0-935E-4C55-8FC7-8ED7730FE37D}" destId="{6323CFD5-C1D0-40A4-9D3B-652A4F429353}" srcOrd="1" destOrd="0" presId="urn:microsoft.com/office/officeart/2005/8/layout/hierarchy2"/>
    <dgm:cxn modelId="{D38A649A-9F6C-4AC4-ACF7-58FB9D099EAE}" type="presParOf" srcId="{8D950EC6-C115-488B-AE34-D5262A2D1952}" destId="{59C52165-11E7-47B5-867F-F5F1E227AFBE}" srcOrd="6" destOrd="0" presId="urn:microsoft.com/office/officeart/2005/8/layout/hierarchy2"/>
    <dgm:cxn modelId="{B26ABA46-D306-4F3B-8EEE-DC2E2B767C20}" type="presParOf" srcId="{59C52165-11E7-47B5-867F-F5F1E227AFBE}" destId="{926A2856-4FBA-4203-A34D-9CE3C251C637}" srcOrd="0" destOrd="0" presId="urn:microsoft.com/office/officeart/2005/8/layout/hierarchy2"/>
    <dgm:cxn modelId="{53874FF5-44FB-4590-BCDE-17B5E724F577}" type="presParOf" srcId="{8D950EC6-C115-488B-AE34-D5262A2D1952}" destId="{CB356FCA-2342-45B1-8840-35A688AA11B4}" srcOrd="7" destOrd="0" presId="urn:microsoft.com/office/officeart/2005/8/layout/hierarchy2"/>
    <dgm:cxn modelId="{EA4188A3-B1F0-45D3-B40A-1387E06A6607}" type="presParOf" srcId="{CB356FCA-2342-45B1-8840-35A688AA11B4}" destId="{509D204D-2D89-4D8F-8AA6-316F13A1335F}" srcOrd="0" destOrd="0" presId="urn:microsoft.com/office/officeart/2005/8/layout/hierarchy2"/>
    <dgm:cxn modelId="{2B1486C7-DB52-4FE8-B2D2-46C9B0E5575C}" type="presParOf" srcId="{CB356FCA-2342-45B1-8840-35A688AA11B4}" destId="{391BAF76-79B8-4FF0-A09C-8197A70278BB}" srcOrd="1" destOrd="0" presId="urn:microsoft.com/office/officeart/2005/8/layout/hierarchy2"/>
    <dgm:cxn modelId="{A75CC092-622F-4975-AA94-D0139FCD9929}" type="presParOf" srcId="{4257DCE8-4E05-4C45-9502-4D24D65B6F64}" destId="{3875E056-03CC-4C45-840F-464008D8F6C5}" srcOrd="2" destOrd="0" presId="urn:microsoft.com/office/officeart/2005/8/layout/hierarchy2"/>
    <dgm:cxn modelId="{15CEAC7B-BB67-4140-AB26-2794422052F7}" type="presParOf" srcId="{3875E056-03CC-4C45-840F-464008D8F6C5}" destId="{80CE824D-676C-4E2E-B54F-53303A296139}" srcOrd="0" destOrd="0" presId="urn:microsoft.com/office/officeart/2005/8/layout/hierarchy2"/>
    <dgm:cxn modelId="{B3BCF0E5-10F1-4F4B-9522-3919803F77F4}" type="presParOf" srcId="{4257DCE8-4E05-4C45-9502-4D24D65B6F64}" destId="{DFCB97C3-B36C-442C-B954-E4AD6F8D5655}" srcOrd="3" destOrd="0" presId="urn:microsoft.com/office/officeart/2005/8/layout/hierarchy2"/>
    <dgm:cxn modelId="{148E2F9B-5FBB-4A99-BF7F-8A46745F0425}" type="presParOf" srcId="{DFCB97C3-B36C-442C-B954-E4AD6F8D5655}" destId="{25D414A6-A8FA-4BDE-84C0-BA8C2AF568B9}" srcOrd="0" destOrd="0" presId="urn:microsoft.com/office/officeart/2005/8/layout/hierarchy2"/>
    <dgm:cxn modelId="{A574C182-17A4-40C1-AE82-9E7A22ADD749}" type="presParOf" srcId="{DFCB97C3-B36C-442C-B954-E4AD6F8D5655}" destId="{2966494B-89F7-4138-A65C-81CA7E83672E}"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89B13-4B8D-4BC4-9A30-15BFA44ED0BA}" type="datetimeFigureOut">
              <a:rPr lang="en-US" smtClean="0"/>
              <a:pPr/>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8B7B1-DD14-4810-921E-710BD3602D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C239E3-653E-904A-940A-273F375722AF}" type="slidenum">
              <a:rPr lang="en-US">
                <a:latin typeface="Calibri" charset="0"/>
              </a:rPr>
              <a:pPr eaLnBrk="1" hangingPunct="1"/>
              <a:t>26</a:t>
            </a:fld>
            <a:endParaRPr lang="en-US">
              <a:latin typeface="Calibri" charset="0"/>
            </a:endParaRPr>
          </a:p>
        </p:txBody>
      </p:sp>
    </p:spTree>
    <p:extLst>
      <p:ext uri="{BB962C8B-B14F-4D97-AF65-F5344CB8AC3E}">
        <p14:creationId xmlns="" xmlns:p14="http://schemas.microsoft.com/office/powerpoint/2010/main" val="177524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6FE22-A675-4981-ADF2-BB87EFE46917}" type="datetime1">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3A6CA-E58F-4C3A-A239-87E21F5611E0}" type="datetime1">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55444-7B24-41ED-94A3-0A66E79291F9}" type="datetime1">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7E980-F266-43DF-8BA4-67CD3335FB38}" type="datetime1">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27B46-591B-47B2-ADB8-A306AB4DFD87}" type="datetime1">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7A3746-3832-4316-A260-94D7AE276EB1}" type="datetime1">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2C54CD-9286-4944-AD56-A8CD26C7B11E}" type="datetime1">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34F58-5FA1-437C-8BE6-31502EFF58C1}" type="datetime1">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3F27F-4161-490D-9264-0CEFC90ABEDC}" type="datetime1">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7DECD-6631-47BC-BE2C-60EB0C203E90}" type="datetime1">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EFD80-54B5-4B19-8D4D-7A975132D23F}" type="datetime1">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09294-B0C4-4B3A-9786-301C7A47D146}" type="datetime1">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a:bodyPr>
          <a:lstStyle/>
          <a:p>
            <a:r>
              <a:rPr lang="en-US" sz="3600" b="1" dirty="0" smtClean="0">
                <a:latin typeface="Lucida Sans Unicode" pitchFamily="34" charset="0"/>
                <a:cs typeface="Lucida Sans Unicode" pitchFamily="34" charset="0"/>
              </a:rPr>
              <a:t>Infection Prevention and Control in Healthcare Facilities</a:t>
            </a:r>
            <a:endParaRPr lang="en-US" sz="3600" b="1" dirty="0">
              <a:latin typeface="Lucida Sans Unicode" pitchFamily="34" charset="0"/>
              <a:cs typeface="Lucida Sans Unicode" pitchFamily="34" charset="0"/>
            </a:endParaRPr>
          </a:p>
        </p:txBody>
      </p:sp>
      <p:sp>
        <p:nvSpPr>
          <p:cNvPr id="3" name="Subtitle 2"/>
          <p:cNvSpPr>
            <a:spLocks noGrp="1"/>
          </p:cNvSpPr>
          <p:nvPr>
            <p:ph type="subTitle" idx="1"/>
          </p:nvPr>
        </p:nvSpPr>
        <p:spPr>
          <a:xfrm>
            <a:off x="609600" y="3276600"/>
            <a:ext cx="7772400" cy="1752600"/>
          </a:xfrm>
        </p:spPr>
        <p:txBody>
          <a:bodyPr>
            <a:normAutofit/>
          </a:bodyPr>
          <a:lstStyle/>
          <a:p>
            <a:r>
              <a:rPr lang="en-US" sz="2800" b="1" dirty="0" smtClean="0">
                <a:solidFill>
                  <a:schemeClr val="tx1"/>
                </a:solidFill>
                <a:latin typeface="Arial" pitchFamily="34" charset="0"/>
                <a:ea typeface="Arial Unicode MS" pitchFamily="34" charset="-128"/>
                <a:cs typeface="Arial" pitchFamily="34" charset="0"/>
              </a:rPr>
              <a:t>State Institute of Health &amp; Family Welfare</a:t>
            </a:r>
          </a:p>
          <a:p>
            <a:r>
              <a:rPr lang="en-US" sz="2800" b="1" dirty="0" smtClean="0">
                <a:solidFill>
                  <a:schemeClr val="tx1"/>
                </a:solidFill>
                <a:latin typeface="Arial" pitchFamily="34" charset="0"/>
                <a:ea typeface="Arial Unicode MS" pitchFamily="34" charset="-128"/>
                <a:cs typeface="Arial" pitchFamily="34" charset="0"/>
              </a:rPr>
              <a:t>Rajasthan</a:t>
            </a:r>
            <a:endParaRPr lang="en-US" sz="2800" b="1" dirty="0">
              <a:solidFill>
                <a:schemeClr val="tx1"/>
              </a:solidFill>
              <a:latin typeface="Arial" pitchFamily="34" charset="0"/>
              <a:ea typeface="Arial Unicode MS" pitchFamily="34" charset="-128"/>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Lucida Sans Unicode" pitchFamily="34" charset="0"/>
                <a:cs typeface="Lucida Sans Unicode" pitchFamily="34" charset="0"/>
              </a:rPr>
              <a:t>PPE</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533400" y="1219200"/>
            <a:ext cx="8382000" cy="4525963"/>
          </a:xfrm>
        </p:spPr>
        <p:txBody>
          <a:bodyPr>
            <a:normAutofit/>
          </a:bodyPr>
          <a:lstStyle/>
          <a:p>
            <a:pPr>
              <a:buNone/>
            </a:pPr>
            <a:r>
              <a:rPr lang="en-US" sz="2800" dirty="0" smtClean="0">
                <a:latin typeface="Arial" pitchFamily="34" charset="0"/>
                <a:cs typeface="Arial" pitchFamily="34" charset="0"/>
              </a:rPr>
              <a:t>includes</a:t>
            </a:r>
          </a:p>
          <a:p>
            <a:r>
              <a:rPr lang="en-US" sz="2800" dirty="0" smtClean="0">
                <a:latin typeface="Arial" pitchFamily="34" charset="0"/>
                <a:cs typeface="Arial" pitchFamily="34" charset="0"/>
              </a:rPr>
              <a:t>Gloves,</a:t>
            </a:r>
          </a:p>
          <a:p>
            <a:r>
              <a:rPr lang="en-US" sz="2800" dirty="0" smtClean="0">
                <a:latin typeface="Arial" pitchFamily="34" charset="0"/>
                <a:cs typeface="Arial" pitchFamily="34" charset="0"/>
              </a:rPr>
              <a:t>Medical masks,</a:t>
            </a:r>
          </a:p>
          <a:p>
            <a:r>
              <a:rPr lang="en-US" sz="2800" dirty="0" smtClean="0">
                <a:latin typeface="Arial" pitchFamily="34" charset="0"/>
                <a:cs typeface="Arial" pitchFamily="34" charset="0"/>
              </a:rPr>
              <a:t>Goggles or a face shield,</a:t>
            </a:r>
          </a:p>
          <a:p>
            <a:r>
              <a:rPr lang="en-US" sz="2800" dirty="0" smtClean="0">
                <a:latin typeface="Arial" pitchFamily="34" charset="0"/>
                <a:cs typeface="Arial" pitchFamily="34" charset="0"/>
              </a:rPr>
              <a:t>Gowns, </a:t>
            </a:r>
          </a:p>
          <a:p>
            <a:r>
              <a:rPr lang="en-US" sz="2800" dirty="0" smtClean="0">
                <a:latin typeface="Arial" pitchFamily="34" charset="0"/>
                <a:cs typeface="Arial" pitchFamily="34" charset="0"/>
              </a:rPr>
              <a:t>as well as for specific procedures, respirators (i.e., N95) and aprons.</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6293"/>
            <a:ext cx="8640960" cy="654032"/>
          </a:xfrm>
          <a:noFill/>
          <a:ln>
            <a:noFill/>
          </a:ln>
        </p:spPr>
        <p:txBody>
          <a:bodyPr>
            <a:normAutofit/>
          </a:bodyPr>
          <a:lstStyle/>
          <a:p>
            <a:r>
              <a:rPr lang="en-US" sz="3600" b="1" dirty="0" smtClean="0">
                <a:latin typeface="Lucida Sans Unicode" pitchFamily="34" charset="0"/>
                <a:cs typeface="Lucida Sans Unicode" pitchFamily="34" charset="0"/>
              </a:rPr>
              <a:t>How to wear gloves </a:t>
            </a:r>
            <a:endParaRPr lang="en-IN" sz="3600" b="1" dirty="0">
              <a:latin typeface="Lucida Sans Unicode" pitchFamily="34" charset="0"/>
              <a:cs typeface="Lucida Sans Unicode" pitchFamily="34" charset="0"/>
            </a:endParaRPr>
          </a:p>
        </p:txBody>
      </p:sp>
      <p:pic>
        <p:nvPicPr>
          <p:cNvPr id="3" name="Picture 2"/>
          <p:cNvPicPr>
            <a:picLocks noChangeAspect="1"/>
          </p:cNvPicPr>
          <p:nvPr/>
        </p:nvPicPr>
        <p:blipFill>
          <a:blip r:embed="rId2"/>
          <a:stretch>
            <a:fillRect/>
          </a:stretch>
        </p:blipFill>
        <p:spPr>
          <a:xfrm>
            <a:off x="114300" y="764704"/>
            <a:ext cx="8894127" cy="6093296"/>
          </a:xfrm>
          <a:prstGeom prst="rect">
            <a:avLst/>
          </a:prstGeom>
        </p:spPr>
      </p:pic>
      <p:pic>
        <p:nvPicPr>
          <p:cNvPr id="6" name="Picture 5" descr="C:\Users\ollin\Downloads\SIHFW logo.PNG"/>
          <p:cNvPicPr>
            <a:picLocks noChangeAspect="1" noChangeArrowheads="1"/>
          </p:cNvPicPr>
          <p:nvPr/>
        </p:nvPicPr>
        <p:blipFill>
          <a:blip r:embed="rId3"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 xmlns:p14="http://schemas.microsoft.com/office/powerpoint/2010/main" val="1968409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116632"/>
            <a:ext cx="8640960" cy="654032"/>
          </a:xfrm>
          <a:noFill/>
          <a:ln>
            <a:noFill/>
          </a:ln>
        </p:spPr>
        <p:txBody>
          <a:bodyPr>
            <a:normAutofit/>
          </a:bodyPr>
          <a:lstStyle/>
          <a:p>
            <a:r>
              <a:rPr lang="en-US" sz="3600" b="1" dirty="0" smtClean="0">
                <a:latin typeface="Lucida Sans Unicode" pitchFamily="34" charset="0"/>
                <a:cs typeface="Lucida Sans Unicode" pitchFamily="34" charset="0"/>
              </a:rPr>
              <a:t>How to remove gloves </a:t>
            </a:r>
            <a:endParaRPr lang="en-IN" sz="3600" b="1" dirty="0">
              <a:latin typeface="Lucida Sans Unicode" pitchFamily="34" charset="0"/>
              <a:cs typeface="Lucida Sans Unicode" pitchFamily="34" charset="0"/>
            </a:endParaRPr>
          </a:p>
        </p:txBody>
      </p:sp>
      <p:pic>
        <p:nvPicPr>
          <p:cNvPr id="4" name="Picture 3"/>
          <p:cNvPicPr>
            <a:picLocks noChangeAspect="1"/>
          </p:cNvPicPr>
          <p:nvPr/>
        </p:nvPicPr>
        <p:blipFill>
          <a:blip r:embed="rId2"/>
          <a:stretch>
            <a:fillRect/>
          </a:stretch>
        </p:blipFill>
        <p:spPr>
          <a:xfrm>
            <a:off x="-34020" y="742000"/>
            <a:ext cx="9144000" cy="6215392"/>
          </a:xfrm>
          <a:prstGeom prst="rect">
            <a:avLst/>
          </a:prstGeom>
        </p:spPr>
      </p:pic>
      <p:pic>
        <p:nvPicPr>
          <p:cNvPr id="6" name="Picture 5" descr="C:\Users\ollin\Downloads\SIHFW logo.PNG"/>
          <p:cNvPicPr>
            <a:picLocks noChangeAspect="1" noChangeArrowheads="1"/>
          </p:cNvPicPr>
          <p:nvPr/>
        </p:nvPicPr>
        <p:blipFill>
          <a:blip r:embed="rId3"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 xmlns:p14="http://schemas.microsoft.com/office/powerpoint/2010/main" val="108105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38"/>
            <a:ext cx="8229600" cy="731466"/>
          </a:xfrm>
        </p:spPr>
        <p:txBody>
          <a:bodyPr>
            <a:normAutofit/>
          </a:bodyPr>
          <a:lstStyle/>
          <a:p>
            <a:r>
              <a:rPr lang="en-US" sz="3600" b="1" dirty="0" smtClean="0">
                <a:latin typeface="Lucida Sans Unicode" pitchFamily="34" charset="0"/>
                <a:cs typeface="Lucida Sans Unicode" pitchFamily="34" charset="0"/>
              </a:rPr>
              <a:t>Steps in Wearing Mask</a:t>
            </a:r>
            <a:endParaRPr lang="en-US" sz="3600" b="1" dirty="0">
              <a:latin typeface="Lucida Sans Unicode" pitchFamily="34" charset="0"/>
              <a:cs typeface="Lucida Sans Unicode" pitchFamily="34" charset="0"/>
            </a:endParaRPr>
          </a:p>
        </p:txBody>
      </p:sp>
      <p:pic>
        <p:nvPicPr>
          <p:cNvPr id="4" name="Picture 3"/>
          <p:cNvPicPr>
            <a:picLocks noChangeAspect="1"/>
          </p:cNvPicPr>
          <p:nvPr/>
        </p:nvPicPr>
        <p:blipFill>
          <a:blip r:embed="rId2"/>
          <a:stretch>
            <a:fillRect/>
          </a:stretch>
        </p:blipFill>
        <p:spPr>
          <a:xfrm>
            <a:off x="395536" y="836712"/>
            <a:ext cx="8280920" cy="2975248"/>
          </a:xfrm>
          <a:prstGeom prst="rect">
            <a:avLst/>
          </a:prstGeom>
        </p:spPr>
      </p:pic>
      <p:sp>
        <p:nvSpPr>
          <p:cNvPr id="5" name="Rectangle 4"/>
          <p:cNvSpPr/>
          <p:nvPr/>
        </p:nvSpPr>
        <p:spPr>
          <a:xfrm>
            <a:off x="467544" y="3717033"/>
            <a:ext cx="8371656" cy="3252172"/>
          </a:xfrm>
          <a:prstGeom prst="rect">
            <a:avLst/>
          </a:prstGeom>
        </p:spPr>
        <p:txBody>
          <a:bodyPr wrap="square">
            <a:spAutoFit/>
          </a:bodyPr>
          <a:lstStyle/>
          <a:p>
            <a:pPr marL="285750" indent="-285750">
              <a:buFont typeface="Arial"/>
              <a:buChar char="•"/>
            </a:pPr>
            <a:r>
              <a:rPr lang="en-US" sz="2800" baseline="30000" dirty="0">
                <a:latin typeface="Arial" pitchFamily="34" charset="0"/>
                <a:cs typeface="Arial" pitchFamily="34" charset="0"/>
              </a:rPr>
              <a:t>Wash hands and dry.</a:t>
            </a:r>
          </a:p>
          <a:p>
            <a:pPr marL="285750" indent="-285750">
              <a:buFont typeface="Arial"/>
              <a:buChar char="•"/>
            </a:pPr>
            <a:r>
              <a:rPr lang="en-US" sz="2800" baseline="30000" dirty="0">
                <a:latin typeface="Arial" pitchFamily="34" charset="0"/>
                <a:cs typeface="Arial" pitchFamily="34" charset="0"/>
              </a:rPr>
              <a:t>Remove the clean mask from the container with clean hands.</a:t>
            </a:r>
          </a:p>
          <a:p>
            <a:pPr marL="285750" indent="-285750">
              <a:buFont typeface="Arial"/>
              <a:buChar char="•"/>
            </a:pPr>
            <a:r>
              <a:rPr lang="en-US" sz="2800" baseline="30000" dirty="0">
                <a:latin typeface="Arial" pitchFamily="34" charset="0"/>
                <a:cs typeface="Arial" pitchFamily="34" charset="0"/>
              </a:rPr>
              <a:t>Ensure the mask is fitted properly. </a:t>
            </a:r>
            <a:endParaRPr lang="en-US" sz="2800" baseline="30000" dirty="0" smtClean="0">
              <a:latin typeface="Arial" pitchFamily="34" charset="0"/>
              <a:cs typeface="Arial" pitchFamily="34" charset="0"/>
            </a:endParaRPr>
          </a:p>
          <a:p>
            <a:pPr marL="285750" indent="-285750">
              <a:buFont typeface="Arial"/>
              <a:buChar char="•"/>
            </a:pPr>
            <a:r>
              <a:rPr lang="en-US" sz="2800" baseline="30000" dirty="0" smtClean="0">
                <a:latin typeface="Arial" pitchFamily="34" charset="0"/>
                <a:cs typeface="Arial" pitchFamily="34" charset="0"/>
              </a:rPr>
              <a:t>If </a:t>
            </a:r>
            <a:r>
              <a:rPr lang="en-US" sz="2800" baseline="30000" dirty="0">
                <a:latin typeface="Arial" pitchFamily="34" charset="0"/>
                <a:cs typeface="Arial" pitchFamily="34" charset="0"/>
              </a:rPr>
              <a:t>glasses are worn, fit the upper edge of the mask under the </a:t>
            </a:r>
            <a:r>
              <a:rPr lang="en-US" sz="2800" baseline="30000" dirty="0" err="1">
                <a:latin typeface="Arial" pitchFamily="34" charset="0"/>
                <a:cs typeface="Arial" pitchFamily="34" charset="0"/>
              </a:rPr>
              <a:t>glasses</a:t>
            </a:r>
            <a:r>
              <a:rPr lang="en-US" sz="2800" baseline="30000" dirty="0" err="1" smtClean="0">
                <a:latin typeface="Arial" pitchFamily="34" charset="0"/>
                <a:cs typeface="Arial" pitchFamily="34" charset="0"/>
              </a:rPr>
              <a:t>..A</a:t>
            </a:r>
            <a:r>
              <a:rPr lang="en-US" sz="2800" baseline="30000" dirty="0" smtClean="0">
                <a:latin typeface="Arial" pitchFamily="34" charset="0"/>
                <a:cs typeface="Arial" pitchFamily="34" charset="0"/>
              </a:rPr>
              <a:t> </a:t>
            </a:r>
            <a:r>
              <a:rPr lang="en-US" sz="2800" baseline="30000" dirty="0">
                <a:latin typeface="Arial" pitchFamily="34" charset="0"/>
                <a:cs typeface="Arial" pitchFamily="34" charset="0"/>
              </a:rPr>
              <a:t>secure fit will prevent both the escape and the inhalation of micro-organisms around the edges of the mask and fogging of the eyeglasses.</a:t>
            </a:r>
          </a:p>
          <a:p>
            <a:pPr marL="285750" indent="-285750">
              <a:buFont typeface="Arial"/>
              <a:buChar char="•"/>
            </a:pPr>
            <a:r>
              <a:rPr lang="en-US" sz="2800" baseline="30000" dirty="0">
                <a:latin typeface="Arial" pitchFamily="34" charset="0"/>
                <a:cs typeface="Arial" pitchFamily="34" charset="0"/>
              </a:rPr>
              <a:t>Precautions</a:t>
            </a:r>
          </a:p>
          <a:p>
            <a:pPr marL="285750" indent="-285750">
              <a:buFont typeface="Arial"/>
              <a:buChar char="•"/>
            </a:pPr>
            <a:r>
              <a:rPr lang="en-US" sz="2800" baseline="30000" dirty="0">
                <a:latin typeface="Arial" pitchFamily="34" charset="0"/>
                <a:cs typeface="Arial" pitchFamily="34" charset="0"/>
              </a:rPr>
              <a:t>Avoid talking, sneezing, or coughing if possible.</a:t>
            </a:r>
          </a:p>
          <a:p>
            <a:pPr marL="285750" indent="-285750">
              <a:buFont typeface="Arial"/>
              <a:buChar char="•"/>
            </a:pPr>
            <a:r>
              <a:rPr lang="en-US" sz="2800" baseline="30000" dirty="0">
                <a:latin typeface="Arial" pitchFamily="34" charset="0"/>
                <a:cs typeface="Arial" pitchFamily="34" charset="0"/>
              </a:rPr>
              <a:t>Masks cannot be worn with beards/unshaven faces.</a:t>
            </a:r>
          </a:p>
          <a:p>
            <a:pPr marL="285750" indent="-285750">
              <a:buFont typeface="Arial"/>
              <a:buChar char="•"/>
            </a:pPr>
            <a:r>
              <a:rPr lang="en-US" sz="2800" baseline="30000" dirty="0">
                <a:latin typeface="Arial" pitchFamily="34" charset="0"/>
                <a:cs typeface="Arial" pitchFamily="34" charset="0"/>
              </a:rPr>
              <a:t>The mask should completely seal the face at all times to ensure effective filtering of micro-organisms</a:t>
            </a:r>
          </a:p>
        </p:txBody>
      </p:sp>
      <p:pic>
        <p:nvPicPr>
          <p:cNvPr id="6" name="Picture 5" descr="C:\Users\ollin\Downloads\SIHFW logo.PNG"/>
          <p:cNvPicPr>
            <a:picLocks noChangeAspect="1" noChangeArrowheads="1"/>
          </p:cNvPicPr>
          <p:nvPr/>
        </p:nvPicPr>
        <p:blipFill>
          <a:blip r:embed="rId3"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 xmlns:p14="http://schemas.microsoft.com/office/powerpoint/2010/main" val="154052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r>
              <a:rPr lang="en-US" sz="3600" b="1" dirty="0" smtClean="0">
                <a:latin typeface="Lucida Sans Unicode" pitchFamily="34" charset="0"/>
                <a:cs typeface="Lucida Sans Unicode" pitchFamily="34" charset="0"/>
              </a:rPr>
              <a:t>Respiratory hygiene and cough etiquette</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228600" y="1371600"/>
            <a:ext cx="8686800" cy="5029200"/>
          </a:xfrm>
        </p:spPr>
        <p:txBody>
          <a:bodyPr>
            <a:noAutofit/>
          </a:bodyPr>
          <a:lstStyle/>
          <a:p>
            <a:pPr algn="just">
              <a:lnSpc>
                <a:spcPct val="150000"/>
              </a:lnSpc>
            </a:pPr>
            <a:r>
              <a:rPr lang="en-US" sz="2800" dirty="0" smtClean="0">
                <a:latin typeface="Arial" pitchFamily="34" charset="0"/>
                <a:cs typeface="Arial" pitchFamily="34" charset="0"/>
              </a:rPr>
              <a:t>Cover mouth and nose with a tissue when coughing or sneezing.</a:t>
            </a:r>
          </a:p>
          <a:p>
            <a:pPr algn="just">
              <a:lnSpc>
                <a:spcPct val="150000"/>
              </a:lnSpc>
            </a:pPr>
            <a:r>
              <a:rPr lang="en-US" sz="2800" dirty="0" smtClean="0">
                <a:latin typeface="Arial" pitchFamily="34" charset="0"/>
                <a:cs typeface="Arial" pitchFamily="34" charset="0"/>
              </a:rPr>
              <a:t>Dispose the tissue after use in the nearest waste container. </a:t>
            </a:r>
          </a:p>
          <a:p>
            <a:pPr algn="just">
              <a:lnSpc>
                <a:spcPct val="150000"/>
              </a:lnSpc>
            </a:pPr>
            <a:r>
              <a:rPr lang="en-US" sz="2800" dirty="0" smtClean="0">
                <a:latin typeface="Arial" pitchFamily="34" charset="0"/>
                <a:cs typeface="Arial" pitchFamily="34" charset="0"/>
              </a:rPr>
              <a:t>Perform hand hygiene after contact with respiratory secretions and contaminated objects or materials. </a:t>
            </a: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4525963"/>
          </a:xfrm>
        </p:spPr>
        <p:txBody>
          <a:bodyPr>
            <a:noAutofit/>
          </a:bodyPr>
          <a:lstStyle/>
          <a:p>
            <a:pPr algn="just">
              <a:lnSpc>
                <a:spcPct val="150000"/>
              </a:lnSpc>
            </a:pPr>
            <a:r>
              <a:rPr lang="en-US" sz="2700" dirty="0" smtClean="0">
                <a:latin typeface="Arial" pitchFamily="34" charset="0"/>
                <a:cs typeface="Arial" pitchFamily="34" charset="0"/>
              </a:rPr>
              <a:t>If resources permit, </a:t>
            </a:r>
            <a:r>
              <a:rPr lang="en-US" sz="2700" dirty="0" err="1" smtClean="0">
                <a:latin typeface="Arial" pitchFamily="34" charset="0"/>
                <a:cs typeface="Arial" pitchFamily="34" charset="0"/>
              </a:rPr>
              <a:t>HCFs</a:t>
            </a:r>
            <a:r>
              <a:rPr lang="en-US" sz="2700" dirty="0" smtClean="0">
                <a:latin typeface="Arial" pitchFamily="34" charset="0"/>
                <a:cs typeface="Arial" pitchFamily="34" charset="0"/>
              </a:rPr>
              <a:t> should ensure the availability of materials such as tissues and foot-operated waste bins for adhering to respiratory hygiene and cough etiquette in waiting areas for patients and visitors.</a:t>
            </a:r>
          </a:p>
          <a:p>
            <a:pPr algn="just">
              <a:lnSpc>
                <a:spcPct val="150000"/>
              </a:lnSpc>
            </a:pPr>
            <a:r>
              <a:rPr lang="en-US" sz="2700" dirty="0" smtClean="0">
                <a:latin typeface="Arial" pitchFamily="34" charset="0"/>
                <a:cs typeface="Arial" pitchFamily="34" charset="0"/>
              </a:rPr>
              <a:t>In the absence of handkerchief or tissues, patients should be instructed to cover their nose and mouth with their arm during coughing and sneezing. </a:t>
            </a:r>
          </a:p>
          <a:p>
            <a:pPr algn="just">
              <a:lnSpc>
                <a:spcPct val="150000"/>
              </a:lnSpc>
            </a:pPr>
            <a:r>
              <a:rPr lang="en-US" sz="2700" dirty="0" smtClean="0">
                <a:latin typeface="Arial" pitchFamily="34" charset="0"/>
                <a:cs typeface="Arial" pitchFamily="34" charset="0"/>
              </a:rPr>
              <a:t>Provide conveniently located dispensers of </a:t>
            </a:r>
            <a:r>
              <a:rPr lang="en-US" sz="2700" dirty="0" err="1" smtClean="0">
                <a:latin typeface="Arial" pitchFamily="34" charset="0"/>
                <a:cs typeface="Arial" pitchFamily="34" charset="0"/>
              </a:rPr>
              <a:t>ABHR</a:t>
            </a:r>
            <a:r>
              <a:rPr lang="en-US" sz="2700" dirty="0" smtClean="0">
                <a:latin typeface="Arial" pitchFamily="34" charset="0"/>
                <a:cs typeface="Arial" pitchFamily="34" charset="0"/>
              </a:rPr>
              <a:t>.</a:t>
            </a:r>
          </a:p>
          <a:p>
            <a:pPr>
              <a:lnSpc>
                <a:spcPct val="150000"/>
              </a:lnSpc>
            </a:pPr>
            <a:endParaRPr lang="en-US" sz="2700" dirty="0"/>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smtClean="0">
                <a:latin typeface="Lucida Sans Unicode" pitchFamily="34" charset="0"/>
                <a:cs typeface="Lucida Sans Unicode" pitchFamily="34" charset="0"/>
              </a:rPr>
              <a:t>Respiratory hygiene and cough etiquette</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457200" y="1189037"/>
            <a:ext cx="8229600" cy="4525963"/>
          </a:xfrm>
        </p:spPr>
        <p:txBody>
          <a:bodyPr>
            <a:noAutofit/>
          </a:bodyPr>
          <a:lstStyle/>
          <a:p>
            <a:pPr algn="just"/>
            <a:r>
              <a:rPr lang="en-US" sz="2800" dirty="0" smtClean="0">
                <a:latin typeface="Arial" pitchFamily="34" charset="0"/>
                <a:cs typeface="Arial" pitchFamily="34" charset="0"/>
              </a:rPr>
              <a:t>Where sinks are available, ensure that water and soap for hand washing are available at all times. </a:t>
            </a:r>
          </a:p>
          <a:p>
            <a:pPr algn="just"/>
            <a:r>
              <a:rPr lang="en-US" sz="2800" dirty="0" smtClean="0">
                <a:latin typeface="Arial" pitchFamily="34" charset="0"/>
                <a:cs typeface="Arial" pitchFamily="34" charset="0"/>
              </a:rPr>
              <a:t>Posters elaborating cough etiquette and hand hygiene must be displayed. </a:t>
            </a:r>
          </a:p>
          <a:p>
            <a:pPr algn="just"/>
            <a:r>
              <a:rPr lang="en-US" sz="2800" dirty="0" smtClean="0">
                <a:latin typeface="Arial" pitchFamily="34" charset="0"/>
                <a:cs typeface="Arial" pitchFamily="34" charset="0"/>
              </a:rPr>
              <a:t>Posters in the local language should be put up at appropriate locations in HCF with instructions for patients / attendants to inform the healthcare staff if they have symptoms of respiratory infection </a:t>
            </a:r>
          </a:p>
          <a:p>
            <a:pPr algn="just"/>
            <a:r>
              <a:rPr lang="en-US" sz="2800" dirty="0" smtClean="0">
                <a:latin typeface="Arial" pitchFamily="34" charset="0"/>
                <a:cs typeface="Arial" pitchFamily="34" charset="0"/>
              </a:rPr>
              <a:t>And on how to practice respiratory hygiene and cough etiquette.</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smtClean="0">
                <a:latin typeface="Lucida Sans Unicode" pitchFamily="34" charset="0"/>
                <a:cs typeface="Lucida Sans Unicode" pitchFamily="34" charset="0"/>
              </a:rPr>
              <a:t>Standard Precautions: </a:t>
            </a:r>
            <a:br>
              <a:rPr lang="en-US" altLang="en-US" sz="3600" b="1" dirty="0" smtClean="0">
                <a:latin typeface="Lucida Sans Unicode" pitchFamily="34" charset="0"/>
                <a:cs typeface="Lucida Sans Unicode" pitchFamily="34" charset="0"/>
              </a:rPr>
            </a:br>
            <a:r>
              <a:rPr lang="en-US" altLang="en-US" sz="3600" b="1" dirty="0" smtClean="0">
                <a:latin typeface="Lucida Sans Unicode" pitchFamily="34" charset="0"/>
                <a:cs typeface="Lucida Sans Unicode" pitchFamily="34" charset="0"/>
              </a:rPr>
              <a:t>Proper Handling and Disposal of sharps</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457200" y="1600200"/>
            <a:ext cx="8686800" cy="5257800"/>
          </a:xfrm>
        </p:spPr>
        <p:txBody>
          <a:bodyPr>
            <a:normAutofit lnSpcReduction="10000"/>
          </a:bodyPr>
          <a:lstStyle/>
          <a:p>
            <a:pPr>
              <a:spcBef>
                <a:spcPct val="50000"/>
              </a:spcBef>
              <a:buNone/>
            </a:pPr>
            <a:r>
              <a:rPr lang="en-US" altLang="en-US" sz="2800" b="1" dirty="0" smtClean="0">
                <a:latin typeface="Arial" pitchFamily="34" charset="0"/>
                <a:cs typeface="Arial" pitchFamily="34" charset="0"/>
              </a:rPr>
              <a:t>Needles and syringes</a:t>
            </a:r>
          </a:p>
          <a:p>
            <a:pPr marL="282575" indent="-280988">
              <a:spcBef>
                <a:spcPts val="1200"/>
              </a:spcBef>
            </a:pPr>
            <a:r>
              <a:rPr lang="en-US" altLang="en-US" sz="2800" dirty="0" smtClean="0">
                <a:latin typeface="Arial" pitchFamily="34" charset="0"/>
                <a:cs typeface="Arial" pitchFamily="34" charset="0"/>
              </a:rPr>
              <a:t>Use disposable needle and syringe ONLY ONCE. </a:t>
            </a:r>
          </a:p>
          <a:p>
            <a:pPr marL="282575" indent="-280988">
              <a:spcBef>
                <a:spcPts val="1200"/>
              </a:spcBef>
            </a:pPr>
            <a:r>
              <a:rPr lang="en-US" altLang="en-US" sz="2800" dirty="0" smtClean="0">
                <a:latin typeface="Arial" pitchFamily="34" charset="0"/>
                <a:cs typeface="Arial" pitchFamily="34" charset="0"/>
              </a:rPr>
              <a:t>Always wear utility gloves while handling sharps</a:t>
            </a:r>
          </a:p>
          <a:p>
            <a:pPr marL="282575" indent="-280988">
              <a:spcBef>
                <a:spcPts val="1200"/>
              </a:spcBef>
            </a:pPr>
            <a:r>
              <a:rPr lang="en-US" altLang="en-US" sz="2800" dirty="0" smtClean="0">
                <a:latin typeface="Arial" pitchFamily="34" charset="0"/>
                <a:cs typeface="Arial" pitchFamily="34" charset="0"/>
              </a:rPr>
              <a:t>Do not disassemble the needle and syringe after use.</a:t>
            </a:r>
          </a:p>
          <a:p>
            <a:pPr marL="282575" indent="-280988">
              <a:spcBef>
                <a:spcPts val="1200"/>
              </a:spcBef>
            </a:pPr>
            <a:r>
              <a:rPr lang="en-US" altLang="en-US" sz="2800" dirty="0" smtClean="0">
                <a:latin typeface="Arial" pitchFamily="34" charset="0"/>
                <a:cs typeface="Arial" pitchFamily="34" charset="0"/>
              </a:rPr>
              <a:t>Do not recap, bend or break needles before disposal. </a:t>
            </a:r>
          </a:p>
          <a:p>
            <a:pPr marL="282575" indent="-280988">
              <a:spcBef>
                <a:spcPts val="1200"/>
              </a:spcBef>
            </a:pPr>
            <a:r>
              <a:rPr lang="en-US" altLang="en-US" sz="2800" dirty="0" smtClean="0">
                <a:latin typeface="Arial" pitchFamily="34" charset="0"/>
                <a:cs typeface="Arial" pitchFamily="34" charset="0"/>
              </a:rPr>
              <a:t>Make needles unusable after single use by burning them in a needle destroyer</a:t>
            </a:r>
          </a:p>
          <a:p>
            <a:pPr marL="282575" indent="-280988">
              <a:spcBef>
                <a:spcPts val="1200"/>
              </a:spcBef>
            </a:pPr>
            <a:r>
              <a:rPr lang="en-US" altLang="en-US" sz="2800" dirty="0" smtClean="0">
                <a:latin typeface="Arial" pitchFamily="34" charset="0"/>
                <a:cs typeface="Arial" pitchFamily="34" charset="0"/>
              </a:rPr>
              <a:t>Never burn syringes</a:t>
            </a:r>
          </a:p>
          <a:p>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latin typeface="Lucida Sans Unicode" pitchFamily="34" charset="0"/>
                <a:cs typeface="Lucida Sans Unicode" pitchFamily="34" charset="0"/>
              </a:rPr>
              <a:t>Safe handling of patient-care equipment </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304800" y="990600"/>
            <a:ext cx="8534400" cy="4525963"/>
          </a:xfrm>
        </p:spPr>
        <p:txBody>
          <a:bodyPr>
            <a:noAutofit/>
          </a:bodyPr>
          <a:lstStyle/>
          <a:p>
            <a:pPr algn="just">
              <a:lnSpc>
                <a:spcPct val="150000"/>
              </a:lnSpc>
            </a:pPr>
            <a:r>
              <a:rPr lang="en-US" sz="2800" dirty="0" smtClean="0">
                <a:latin typeface="Arial" pitchFamily="34" charset="0"/>
                <a:cs typeface="Arial" pitchFamily="34" charset="0"/>
              </a:rPr>
              <a:t>Equipment that has been soiled with blood or body fluids should be decontaminated and cleaned to prevent transfer of microorganisms to other patients and the environment. </a:t>
            </a:r>
          </a:p>
          <a:p>
            <a:pPr algn="just">
              <a:lnSpc>
                <a:spcPct val="150000"/>
              </a:lnSpc>
            </a:pPr>
            <a:r>
              <a:rPr lang="en-US" sz="2800" dirty="0" smtClean="0">
                <a:latin typeface="Arial" pitchFamily="34" charset="0"/>
                <a:cs typeface="Arial" pitchFamily="34" charset="0"/>
              </a:rPr>
              <a:t>Cleaning of patient-care areas and equipment should be carried out by a team of dedicated personnel trained in the appropriate cleaning procedures. Responsibility and accountability for cleaning should be assigned. </a:t>
            </a: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smtClean="0">
                <a:latin typeface="Arial" pitchFamily="34" charset="0"/>
                <a:cs typeface="Arial" pitchFamily="34" charset="0"/>
              </a:rPr>
              <a:t>A hospital disinfection policy should be prepared for appropriate cleaning, disinfection and sterilization of patient-care devices that come in contact with mucous membranes and access sterile tissues.</a:t>
            </a:r>
          </a:p>
          <a:p>
            <a:pPr algn="just"/>
            <a:r>
              <a:rPr lang="en-US" sz="2800" dirty="0" smtClean="0">
                <a:latin typeface="Arial" pitchFamily="34" charset="0"/>
                <a:cs typeface="Arial" pitchFamily="34" charset="0"/>
              </a:rPr>
              <a:t> The policy should be strictly followed and monitored. Accountability and responsibility should be assigned.</a:t>
            </a:r>
          </a:p>
          <a:p>
            <a:endParaRPr lang="en-US" sz="2800" dirty="0"/>
          </a:p>
        </p:txBody>
      </p:sp>
      <p:sp>
        <p:nvSpPr>
          <p:cNvPr id="4" name="Title 1"/>
          <p:cNvSpPr>
            <a:spLocks noGrp="1"/>
          </p:cNvSpPr>
          <p:nvPr>
            <p:ph type="title"/>
          </p:nvPr>
        </p:nvSpPr>
        <p:spPr/>
        <p:txBody>
          <a:bodyPr>
            <a:noAutofit/>
          </a:bodyPr>
          <a:lstStyle/>
          <a:p>
            <a:r>
              <a:rPr lang="en-US" sz="3600" b="1" dirty="0" smtClean="0">
                <a:latin typeface="Lucida Sans Unicode" pitchFamily="34" charset="0"/>
                <a:cs typeface="Lucida Sans Unicode" pitchFamily="34" charset="0"/>
              </a:rPr>
              <a:t>Safe handling of patient-care equipment </a:t>
            </a:r>
            <a:endParaRPr lang="en-US" sz="3600" b="1" dirty="0">
              <a:latin typeface="Lucida Sans Unicode" pitchFamily="34" charset="0"/>
              <a:cs typeface="Lucida Sans Unicode" pitchFamily="34" charset="0"/>
            </a:endParaRPr>
          </a:p>
        </p:txBody>
      </p:sp>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rmAutofit/>
          </a:bodyPr>
          <a:lstStyle/>
          <a:p>
            <a:r>
              <a:rPr lang="en-US" sz="3600" b="1" dirty="0" smtClean="0">
                <a:latin typeface="Lucida Sans Unicode" pitchFamily="34" charset="0"/>
                <a:cs typeface="Lucida Sans Unicode" pitchFamily="34" charset="0"/>
              </a:rPr>
              <a:t>Objectives of the IPC programme </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p:txBody>
          <a:bodyPr>
            <a:normAutofit/>
          </a:bodyPr>
          <a:lstStyle/>
          <a:p>
            <a:pPr marL="60325" indent="-60325" algn="just">
              <a:buNone/>
            </a:pPr>
            <a:r>
              <a:rPr lang="en-US" sz="2800" dirty="0" smtClean="0">
                <a:latin typeface="Arial" pitchFamily="34" charset="0"/>
                <a:cs typeface="Arial" pitchFamily="34" charset="0"/>
              </a:rPr>
              <a:t> The objective is to minimize the risk of </a:t>
            </a:r>
            <a:r>
              <a:rPr lang="en-US" sz="2800" dirty="0" err="1" smtClean="0">
                <a:latin typeface="Arial" pitchFamily="34" charset="0"/>
                <a:cs typeface="Arial" pitchFamily="34" charset="0"/>
              </a:rPr>
              <a:t>HAIs</a:t>
            </a:r>
            <a:r>
              <a:rPr lang="en-US" sz="2800" dirty="0" smtClean="0">
                <a:latin typeface="Arial" pitchFamily="34" charset="0"/>
                <a:cs typeface="Arial" pitchFamily="34" charset="0"/>
              </a:rPr>
              <a:t> to patients, HCWs and visitors. </a:t>
            </a:r>
          </a:p>
          <a:p>
            <a:pPr algn="just">
              <a:buNone/>
            </a:pPr>
            <a:r>
              <a:rPr lang="en-US" sz="2800" dirty="0" smtClean="0">
                <a:latin typeface="Arial" pitchFamily="34" charset="0"/>
                <a:cs typeface="Arial" pitchFamily="34" charset="0"/>
              </a:rPr>
              <a:t>This is achieved by</a:t>
            </a:r>
          </a:p>
          <a:p>
            <a:pPr algn="just"/>
            <a:r>
              <a:rPr lang="en-US" sz="2800" dirty="0" smtClean="0">
                <a:latin typeface="Arial" pitchFamily="34" charset="0"/>
                <a:cs typeface="Arial" pitchFamily="34" charset="0"/>
              </a:rPr>
              <a:t>Enabling and assisting all categories of HCWs to adhere to comprehensive IPC practices at all levels of care; and</a:t>
            </a:r>
          </a:p>
          <a:p>
            <a:pPr algn="just"/>
            <a:r>
              <a:rPr lang="en-US" sz="2800" dirty="0" smtClean="0">
                <a:latin typeface="Arial" pitchFamily="34" charset="0"/>
                <a:cs typeface="Arial" pitchFamily="34" charset="0"/>
              </a:rPr>
              <a:t>Providing safe and quality healthcare and improving outcomes by reducing morbidity and mortality.</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Lucida Sans Unicode" pitchFamily="34" charset="0"/>
                <a:cs typeface="Lucida Sans Unicode" pitchFamily="34" charset="0"/>
              </a:rPr>
              <a:t>Safe handling of patient-care equipment </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457200" y="1600200"/>
            <a:ext cx="8229600" cy="5257800"/>
          </a:xfrm>
        </p:spPr>
        <p:txBody>
          <a:bodyPr>
            <a:noAutofit/>
          </a:bodyPr>
          <a:lstStyle/>
          <a:p>
            <a:pPr algn="just"/>
            <a:r>
              <a:rPr lang="en-US" sz="2800" dirty="0" smtClean="0">
                <a:latin typeface="Arial" pitchFamily="34" charset="0"/>
                <a:cs typeface="Arial" pitchFamily="34" charset="0"/>
              </a:rPr>
              <a:t>A new equipment or serviced and repaired equipment should be cleaned and disinfected before patient use as per hospital policy. </a:t>
            </a:r>
          </a:p>
          <a:p>
            <a:pPr algn="just"/>
            <a:r>
              <a:rPr lang="en-US" sz="2800" dirty="0" smtClean="0">
                <a:latin typeface="Arial" pitchFamily="34" charset="0"/>
                <a:cs typeface="Arial" pitchFamily="34" charset="0"/>
              </a:rPr>
              <a:t>Heavy duty or strong utility gloves must be worn during decontamination, cleaning and disinfection of instruments.</a:t>
            </a:r>
          </a:p>
          <a:p>
            <a:pPr algn="just"/>
            <a:r>
              <a:rPr lang="en-US" sz="2800" dirty="0" smtClean="0">
                <a:latin typeface="Arial" pitchFamily="34" charset="0"/>
                <a:cs typeface="Arial" pitchFamily="34" charset="0"/>
              </a:rPr>
              <a:t> Soiled patient-care equipment should be handled in a manner that prevents exposure of skin and mucous membranes and contamination of clothing and environment.</a:t>
            </a: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410200"/>
          </a:xfrm>
        </p:spPr>
        <p:txBody>
          <a:bodyPr>
            <a:normAutofit/>
          </a:bodyPr>
          <a:lstStyle/>
          <a:p>
            <a:pPr algn="just">
              <a:lnSpc>
                <a:spcPct val="150000"/>
              </a:lnSpc>
            </a:pPr>
            <a:r>
              <a:rPr lang="en-US" sz="2800" dirty="0" smtClean="0">
                <a:latin typeface="Arial" pitchFamily="34" charset="0"/>
                <a:cs typeface="Arial" pitchFamily="34" charset="0"/>
              </a:rPr>
              <a:t>Disposable patient-care equipment should not be reused and must be discarded into an appropriate container in accordance with the hospital waste management policy and the Biomedical Waste Management and Handling Rules 2016, 2018. </a:t>
            </a:r>
          </a:p>
          <a:p>
            <a:pPr algn="just">
              <a:lnSpc>
                <a:spcPct val="150000"/>
              </a:lnSpc>
            </a:pPr>
            <a:r>
              <a:rPr lang="en-US" sz="2800" dirty="0" smtClean="0">
                <a:latin typeface="Arial" pitchFamily="34" charset="0"/>
                <a:cs typeface="Arial" pitchFamily="34" charset="0"/>
              </a:rPr>
              <a:t>Patient-care supplies (e.g. lotion, cream, soap) shall not be shared by patients</a:t>
            </a:r>
          </a:p>
          <a:p>
            <a:pPr>
              <a:lnSpc>
                <a:spcPct val="150000"/>
              </a:lnSpc>
            </a:pPr>
            <a:endParaRPr lang="en-US" sz="2800" dirty="0"/>
          </a:p>
        </p:txBody>
      </p:sp>
      <p:sp>
        <p:nvSpPr>
          <p:cNvPr id="4" name="Title 1"/>
          <p:cNvSpPr>
            <a:spLocks noGrp="1"/>
          </p:cNvSpPr>
          <p:nvPr>
            <p:ph type="title"/>
          </p:nvPr>
        </p:nvSpPr>
        <p:spPr>
          <a:xfrm>
            <a:off x="457200" y="228600"/>
            <a:ext cx="8229600" cy="1219200"/>
          </a:xfrm>
        </p:spPr>
        <p:txBody>
          <a:bodyPr>
            <a:noAutofit/>
          </a:bodyPr>
          <a:lstStyle/>
          <a:p>
            <a:r>
              <a:rPr lang="en-US" sz="3600" b="1" dirty="0" smtClean="0">
                <a:latin typeface="Lucida Sans Unicode" pitchFamily="34" charset="0"/>
                <a:cs typeface="Lucida Sans Unicode" pitchFamily="34" charset="0"/>
              </a:rPr>
              <a:t>Safe handling of patient-care equipment </a:t>
            </a:r>
            <a:endParaRPr lang="en-US" sz="3600" b="1" dirty="0">
              <a:latin typeface="Lucida Sans Unicode" pitchFamily="34" charset="0"/>
              <a:cs typeface="Lucida Sans Unicode" pitchFamily="34" charset="0"/>
            </a:endParaRPr>
          </a:p>
        </p:txBody>
      </p:sp>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latin typeface="Lucida Sans Unicode" pitchFamily="34" charset="0"/>
                <a:cs typeface="Lucida Sans Unicode" pitchFamily="34" charset="0"/>
              </a:rPr>
              <a:t>Principles of asepsis</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457200" y="838201"/>
            <a:ext cx="8458200" cy="4495800"/>
          </a:xfrm>
        </p:spPr>
        <p:txBody>
          <a:bodyPr>
            <a:noAutofit/>
          </a:bodyPr>
          <a:lstStyle/>
          <a:p>
            <a:pPr>
              <a:buNone/>
            </a:pPr>
            <a:r>
              <a:rPr lang="en-US" sz="2800" b="1" dirty="0" smtClean="0">
                <a:latin typeface="Arial" pitchFamily="34" charset="0"/>
                <a:cs typeface="Arial" pitchFamily="34" charset="0"/>
              </a:rPr>
              <a:t>Patient placement in ward </a:t>
            </a:r>
          </a:p>
          <a:p>
            <a:pPr marL="225425" indent="119063">
              <a:tabLst>
                <a:tab pos="404813" algn="l"/>
              </a:tabLst>
            </a:pPr>
            <a:r>
              <a:rPr lang="en-US" sz="2800" dirty="0" smtClean="0">
                <a:latin typeface="Arial" pitchFamily="34" charset="0"/>
                <a:cs typeface="Arial" pitchFamily="34" charset="0"/>
              </a:rPr>
              <a:t> Spacing between beds should be 1–2 </a:t>
            </a:r>
            <a:r>
              <a:rPr lang="en-US" sz="2800" dirty="0" err="1" smtClean="0">
                <a:latin typeface="Arial" pitchFamily="34" charset="0"/>
                <a:cs typeface="Arial" pitchFamily="34" charset="0"/>
              </a:rPr>
              <a:t>metres</a:t>
            </a:r>
            <a:r>
              <a:rPr lang="en-US" sz="2800" dirty="0" smtClean="0">
                <a:latin typeface="Arial" pitchFamily="34" charset="0"/>
                <a:cs typeface="Arial" pitchFamily="34" charset="0"/>
              </a:rPr>
              <a:t>.</a:t>
            </a:r>
          </a:p>
          <a:p>
            <a:pPr>
              <a:buNone/>
            </a:pPr>
            <a:r>
              <a:rPr lang="en-US" sz="2800" b="1" dirty="0" smtClean="0">
                <a:latin typeface="Arial" pitchFamily="34" charset="0"/>
                <a:cs typeface="Arial" pitchFamily="34" charset="0"/>
              </a:rPr>
              <a:t>Single rooms </a:t>
            </a:r>
          </a:p>
          <a:p>
            <a:pPr marL="225425" indent="104775" algn="just"/>
            <a:r>
              <a:rPr lang="en-US" sz="2800" dirty="0" smtClean="0">
                <a:latin typeface="Arial" pitchFamily="34" charset="0"/>
                <a:cs typeface="Arial" pitchFamily="34" charset="0"/>
              </a:rPr>
              <a:t> Single rooms reduce the risk of transmission of infection from the source patient to others by reducing direct or indirect contact transmission. </a:t>
            </a:r>
          </a:p>
          <a:p>
            <a:pPr algn="just">
              <a:buNone/>
            </a:pPr>
            <a:r>
              <a:rPr lang="en-US" sz="2800" b="1" dirty="0" smtClean="0">
                <a:latin typeface="Arial" pitchFamily="34" charset="0"/>
                <a:cs typeface="Arial" pitchFamily="34" charset="0"/>
              </a:rPr>
              <a:t>Single rooms should have: </a:t>
            </a:r>
          </a:p>
          <a:p>
            <a:pPr marL="630238" indent="-404813" algn="just"/>
            <a:r>
              <a:rPr lang="en-US" sz="2800" dirty="0" smtClean="0">
                <a:latin typeface="Arial" pitchFamily="34" charset="0"/>
                <a:cs typeface="Arial" pitchFamily="34" charset="0"/>
              </a:rPr>
              <a:t>Hand-washing facilities </a:t>
            </a:r>
          </a:p>
          <a:p>
            <a:pPr marL="630238" indent="-404813" algn="just"/>
            <a:r>
              <a:rPr lang="en-US" sz="2800" dirty="0" smtClean="0">
                <a:latin typeface="Arial" pitchFamily="34" charset="0"/>
                <a:cs typeface="Arial" pitchFamily="34" charset="0"/>
              </a:rPr>
              <a:t>Toilet and bathroom facilities.</a:t>
            </a:r>
          </a:p>
          <a:p>
            <a:pPr marL="0" indent="0" algn="just">
              <a:buNone/>
              <a:tabLst>
                <a:tab pos="688975" algn="l"/>
              </a:tabLst>
            </a:pPr>
            <a:r>
              <a:rPr lang="en-US" sz="2800" dirty="0" smtClean="0">
                <a:latin typeface="Arial" pitchFamily="34" charset="0"/>
                <a:cs typeface="Arial" pitchFamily="34" charset="0"/>
              </a:rPr>
              <a:t>Anterooms Single rooms used for isolation purposes may include an anteroom to support the use of PPE.</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143000"/>
          </a:xfrm>
        </p:spPr>
        <p:txBody>
          <a:bodyPr>
            <a:noAutofit/>
          </a:bodyPr>
          <a:lstStyle/>
          <a:p>
            <a:r>
              <a:rPr lang="en-US" altLang="en-US" sz="3600" b="1" dirty="0" smtClean="0">
                <a:latin typeface="Lucida Sans Unicode" pitchFamily="34" charset="0"/>
                <a:cs typeface="Lucida Sans Unicode" pitchFamily="34" charset="0"/>
              </a:rPr>
              <a:t>Standard Precautions: Processing of Used Items</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p:txBody>
          <a:bodyPr>
            <a:normAutofit/>
          </a:bodyPr>
          <a:lstStyle/>
          <a:p>
            <a:pPr>
              <a:lnSpc>
                <a:spcPct val="150000"/>
              </a:lnSpc>
              <a:spcAft>
                <a:spcPts val="600"/>
              </a:spcAft>
              <a:buNone/>
            </a:pPr>
            <a:r>
              <a:rPr lang="en-US" altLang="en-US" sz="2800" dirty="0" smtClean="0">
                <a:latin typeface="Arial" pitchFamily="34" charset="0"/>
                <a:cs typeface="Arial" pitchFamily="34" charset="0"/>
              </a:rPr>
              <a:t>A. Decontamination</a:t>
            </a:r>
          </a:p>
          <a:p>
            <a:pPr>
              <a:lnSpc>
                <a:spcPct val="150000"/>
              </a:lnSpc>
              <a:spcAft>
                <a:spcPts val="600"/>
              </a:spcAft>
              <a:buNone/>
            </a:pPr>
            <a:r>
              <a:rPr lang="en-US" altLang="en-US" sz="2800" dirty="0" smtClean="0">
                <a:latin typeface="Arial" pitchFamily="34" charset="0"/>
                <a:cs typeface="Arial" pitchFamily="34" charset="0"/>
              </a:rPr>
              <a:t>B. Cleaning</a:t>
            </a:r>
          </a:p>
          <a:p>
            <a:pPr>
              <a:lnSpc>
                <a:spcPct val="150000"/>
              </a:lnSpc>
              <a:spcAft>
                <a:spcPts val="600"/>
              </a:spcAft>
              <a:buNone/>
            </a:pPr>
            <a:r>
              <a:rPr lang="en-US" altLang="en-US" sz="2800" dirty="0" smtClean="0">
                <a:latin typeface="Arial" pitchFamily="34" charset="0"/>
                <a:cs typeface="Arial" pitchFamily="34" charset="0"/>
              </a:rPr>
              <a:t>C. Sterilization or high level disinfection (HLD)</a:t>
            </a:r>
          </a:p>
          <a:p>
            <a:pPr>
              <a:lnSpc>
                <a:spcPct val="150000"/>
              </a:lnSpc>
              <a:spcAft>
                <a:spcPts val="600"/>
              </a:spcAft>
              <a:buNone/>
            </a:pPr>
            <a:r>
              <a:rPr lang="en-US" altLang="en-US" sz="2800" dirty="0" smtClean="0">
                <a:latin typeface="Arial" pitchFamily="34" charset="0"/>
                <a:cs typeface="Arial" pitchFamily="34" charset="0"/>
              </a:rPr>
              <a:t>D. Storage</a:t>
            </a:r>
          </a:p>
          <a:p>
            <a:pPr>
              <a:lnSpc>
                <a:spcPct val="150000"/>
              </a:lnSpc>
            </a:pP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Lucida Sans Unicode" pitchFamily="34" charset="0"/>
                <a:cs typeface="Lucida Sans Unicode" pitchFamily="34" charset="0"/>
              </a:rPr>
              <a:t>Decontamination &amp; Cleaning </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p:txBody>
          <a:bodyPr>
            <a:normAutofit/>
          </a:bodyPr>
          <a:lstStyle/>
          <a:p>
            <a:pPr>
              <a:lnSpc>
                <a:spcPct val="150000"/>
              </a:lnSpc>
            </a:pPr>
            <a:r>
              <a:rPr lang="en-US" sz="2800" dirty="0" smtClean="0">
                <a:latin typeface="Arial" pitchFamily="34" charset="0"/>
                <a:cs typeface="Arial" pitchFamily="34" charset="0"/>
              </a:rPr>
              <a:t>Preparation of Chlorine Solution  </a:t>
            </a:r>
            <a:endParaRPr lang="en-IN" sz="2800" dirty="0" smtClean="0">
              <a:latin typeface="Arial" pitchFamily="34" charset="0"/>
              <a:cs typeface="Arial" pitchFamily="34" charset="0"/>
            </a:endParaRPr>
          </a:p>
          <a:p>
            <a:pPr>
              <a:lnSpc>
                <a:spcPct val="150000"/>
              </a:lnSpc>
            </a:pPr>
            <a:r>
              <a:rPr lang="en-US" sz="2800" dirty="0" smtClean="0">
                <a:latin typeface="Arial" pitchFamily="34" charset="0"/>
                <a:cs typeface="Arial" pitchFamily="34" charset="0"/>
              </a:rPr>
              <a:t>Decontamination of Operating Surfaces </a:t>
            </a:r>
            <a:endParaRPr lang="en-IN" sz="2800" dirty="0" smtClean="0">
              <a:latin typeface="Arial" pitchFamily="34" charset="0"/>
              <a:cs typeface="Arial" pitchFamily="34" charset="0"/>
            </a:endParaRPr>
          </a:p>
          <a:p>
            <a:pPr>
              <a:lnSpc>
                <a:spcPct val="150000"/>
              </a:lnSpc>
            </a:pPr>
            <a:r>
              <a:rPr lang="en-US" sz="2800" dirty="0" smtClean="0">
                <a:latin typeface="Arial" pitchFamily="34" charset="0"/>
                <a:cs typeface="Arial" pitchFamily="34" charset="0"/>
              </a:rPr>
              <a:t>Decontamination of Instruments after use </a:t>
            </a:r>
            <a:endParaRPr lang="en-IN" sz="2800" dirty="0" smtClean="0">
              <a:latin typeface="Arial" pitchFamily="34" charset="0"/>
              <a:cs typeface="Arial" pitchFamily="34" charset="0"/>
            </a:endParaRPr>
          </a:p>
          <a:p>
            <a:pPr>
              <a:lnSpc>
                <a:spcPct val="150000"/>
              </a:lnSpc>
            </a:pPr>
            <a:r>
              <a:rPr lang="en-US" sz="2800" dirty="0" smtClean="0">
                <a:latin typeface="Arial" pitchFamily="34" charset="0"/>
                <a:cs typeface="Arial" pitchFamily="34" charset="0"/>
              </a:rPr>
              <a:t>Cleaning of Instruments </a:t>
            </a:r>
          </a:p>
          <a:p>
            <a:pPr>
              <a:lnSpc>
                <a:spcPct val="150000"/>
              </a:lnSpc>
            </a:pPr>
            <a:r>
              <a:rPr lang="en-US" sz="2800" dirty="0" smtClean="0">
                <a:latin typeface="Arial" pitchFamily="34" charset="0"/>
                <a:cs typeface="Arial" pitchFamily="34" charset="0"/>
              </a:rPr>
              <a:t>Contact Time for Decontamination </a:t>
            </a:r>
            <a:endParaRPr lang="en-IN" sz="2800" dirty="0" smtClean="0">
              <a:latin typeface="Arial" pitchFamily="34" charset="0"/>
              <a:cs typeface="Arial" pitchFamily="34" charset="0"/>
            </a:endParaRPr>
          </a:p>
          <a:p>
            <a:pPr>
              <a:lnSpc>
                <a:spcPct val="150000"/>
              </a:lnSpc>
            </a:pPr>
            <a:endParaRPr lang="en-IN" sz="2800" dirty="0" smtClean="0">
              <a:latin typeface="Arial" pitchFamily="34" charset="0"/>
              <a:cs typeface="Arial" pitchFamily="34" charset="0"/>
            </a:endParaRPr>
          </a:p>
          <a:p>
            <a:pPr>
              <a:lnSpc>
                <a:spcPct val="150000"/>
              </a:lnSpc>
            </a:pP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79600" y="0"/>
            <a:ext cx="5360068" cy="6858000"/>
          </a:xfrm>
          <a:prstGeom prst="rect">
            <a:avLst/>
          </a:prstGeom>
        </p:spPr>
      </p:pic>
      <p:pic>
        <p:nvPicPr>
          <p:cNvPr id="5" name="Picture 4" descr="C:\Users\ollin\Downloads\SIHFW logo.PNG"/>
          <p:cNvPicPr>
            <a:picLocks noChangeAspect="1" noChangeArrowheads="1"/>
          </p:cNvPicPr>
          <p:nvPr/>
        </p:nvPicPr>
        <p:blipFill>
          <a:blip r:embed="rId3"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 xmlns:p14="http://schemas.microsoft.com/office/powerpoint/2010/main" val="72101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8"/>
            <a:ext cx="7772400" cy="1184647"/>
          </a:xfrm>
        </p:spPr>
        <p:txBody>
          <a:bodyPr>
            <a:noAutofit/>
          </a:bodyPr>
          <a:lstStyle/>
          <a:p>
            <a:pPr algn="ctr" eaLnBrk="1" fontAlgn="auto" hangingPunct="1">
              <a:spcAft>
                <a:spcPts val="0"/>
              </a:spcAft>
              <a:defRPr/>
            </a:pPr>
            <a:r>
              <a:rPr lang="en-US" sz="3600" b="1" dirty="0" smtClean="0">
                <a:latin typeface="Lucida Sans Unicode" pitchFamily="34" charset="0"/>
                <a:cs typeface="Lucida Sans Unicode" pitchFamily="34" charset="0"/>
              </a:rPr>
              <a:t>Steps of processing instruments and other items</a:t>
            </a:r>
            <a:endParaRPr lang="en-US" sz="3600" b="1" dirty="0">
              <a:latin typeface="Lucida Sans Unicode" pitchFamily="34" charset="0"/>
              <a:cs typeface="Lucida Sans Unicode" pitchFamily="34" charset="0"/>
            </a:endParaRPr>
          </a:p>
        </p:txBody>
      </p:sp>
      <p:sp>
        <p:nvSpPr>
          <p:cNvPr id="29699" name="Content Placeholder 2"/>
          <p:cNvSpPr>
            <a:spLocks noGrp="1"/>
          </p:cNvSpPr>
          <p:nvPr>
            <p:ph idx="1"/>
          </p:nvPr>
        </p:nvSpPr>
        <p:spPr>
          <a:xfrm>
            <a:off x="304800" y="1371600"/>
            <a:ext cx="8382000" cy="4800600"/>
          </a:xfrm>
        </p:spPr>
        <p:txBody>
          <a:bodyPr/>
          <a:lstStyle/>
          <a:p>
            <a:pPr eaLnBrk="1" hangingPunct="1">
              <a:buFont typeface="Arial" charset="0"/>
              <a:buNone/>
            </a:pPr>
            <a:r>
              <a:rPr lang="en-US" dirty="0">
                <a:latin typeface="Times New Roman" charset="0"/>
              </a:rPr>
              <a:t>																									       							</a:t>
            </a:r>
          </a:p>
          <a:p>
            <a:pPr eaLnBrk="1" hangingPunct="1">
              <a:buFont typeface="Arial" charset="0"/>
              <a:buNone/>
            </a:pPr>
            <a:r>
              <a:rPr lang="en-US" dirty="0">
                <a:latin typeface="Times New Roman" charset="0"/>
              </a:rPr>
              <a:t>									</a:t>
            </a:r>
          </a:p>
          <a:p>
            <a:pPr eaLnBrk="1" hangingPunct="1">
              <a:buFont typeface="Arial" charset="0"/>
              <a:buNone/>
            </a:pPr>
            <a:r>
              <a:rPr lang="en-US" sz="1800" dirty="0">
                <a:latin typeface="Times New Roman" charset="0"/>
              </a:rPr>
              <a:t>		</a:t>
            </a:r>
            <a:endParaRPr lang="en-US" sz="1800" b="1" dirty="0">
              <a:latin typeface="Times New Roman" charset="0"/>
            </a:endParaRPr>
          </a:p>
          <a:p>
            <a:pPr eaLnBrk="1" hangingPunct="1">
              <a:buFont typeface="Arial" charset="0"/>
              <a:buNone/>
            </a:pPr>
            <a:r>
              <a:rPr lang="en-US" sz="1800" dirty="0">
                <a:latin typeface="Times New Roman" charset="0"/>
              </a:rPr>
              <a:t>						</a:t>
            </a:r>
            <a:endParaRPr lang="en-US" sz="1800" b="1" dirty="0">
              <a:latin typeface="Times New Roman" charset="0"/>
            </a:endParaRPr>
          </a:p>
          <a:p>
            <a:pPr eaLnBrk="1" hangingPunct="1">
              <a:buFont typeface="Arial" charset="0"/>
              <a:buNone/>
            </a:pPr>
            <a:endParaRPr lang="en-US" dirty="0">
              <a:latin typeface="Times New Roman" charset="0"/>
            </a:endParaRPr>
          </a:p>
        </p:txBody>
      </p:sp>
      <p:sp>
        <p:nvSpPr>
          <p:cNvPr id="4" name="Rounded Rectangle 3"/>
          <p:cNvSpPr/>
          <p:nvPr/>
        </p:nvSpPr>
        <p:spPr>
          <a:xfrm>
            <a:off x="3200400" y="1371600"/>
            <a:ext cx="2971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Decontamination</a:t>
            </a:r>
          </a:p>
        </p:txBody>
      </p:sp>
      <p:sp>
        <p:nvSpPr>
          <p:cNvPr id="5" name="Down Arrow 4"/>
          <p:cNvSpPr/>
          <p:nvPr/>
        </p:nvSpPr>
        <p:spPr>
          <a:xfrm>
            <a:off x="4572000" y="2514600"/>
            <a:ext cx="228600" cy="38100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6" name="Rectangle 5"/>
          <p:cNvSpPr>
            <a:spLocks noChangeArrowheads="1"/>
          </p:cNvSpPr>
          <p:nvPr/>
        </p:nvSpPr>
        <p:spPr bwMode="auto">
          <a:xfrm>
            <a:off x="2438400" y="2133600"/>
            <a:ext cx="5562600" cy="400110"/>
          </a:xfrm>
          <a:prstGeom prst="rect">
            <a:avLst/>
          </a:prstGeom>
          <a:noFill/>
          <a:ln w="9525">
            <a:noFill/>
            <a:miter lim="800000"/>
            <a:headEnd/>
            <a:tailEnd/>
          </a:ln>
        </p:spPr>
        <p:txBody>
          <a:bodyPr wrap="square">
            <a:spAutoFit/>
          </a:bodyPr>
          <a:lstStyle/>
          <a:p>
            <a:pPr>
              <a:defRPr/>
            </a:pPr>
            <a:r>
              <a:rPr lang="en-US" sz="2000" b="1" dirty="0">
                <a:latin typeface="Arial" pitchFamily="34" charset="0"/>
                <a:cs typeface="Arial" pitchFamily="34" charset="0"/>
              </a:rPr>
              <a:t>(Soak in 1% chlorine solution 10 minutes)</a:t>
            </a:r>
          </a:p>
        </p:txBody>
      </p:sp>
      <p:grpSp>
        <p:nvGrpSpPr>
          <p:cNvPr id="3" name="Group 19"/>
          <p:cNvGrpSpPr>
            <a:grpSpLocks/>
          </p:cNvGrpSpPr>
          <p:nvPr/>
        </p:nvGrpSpPr>
        <p:grpSpPr bwMode="auto">
          <a:xfrm>
            <a:off x="76200" y="2971800"/>
            <a:ext cx="8991600" cy="3657600"/>
            <a:chOff x="76200" y="3048000"/>
            <a:chExt cx="8991600" cy="3657600"/>
          </a:xfrm>
        </p:grpSpPr>
        <p:sp>
          <p:nvSpPr>
            <p:cNvPr id="7" name="Rounded Rectangle 6"/>
            <p:cNvSpPr/>
            <p:nvPr/>
          </p:nvSpPr>
          <p:spPr>
            <a:xfrm>
              <a:off x="2819400" y="3048000"/>
              <a:ext cx="3733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Cleaning with brush, detergent and water</a:t>
              </a:r>
            </a:p>
          </p:txBody>
        </p:sp>
        <p:sp>
          <p:nvSpPr>
            <p:cNvPr id="8" name="Curved Right Arrow 7"/>
            <p:cNvSpPr/>
            <p:nvPr/>
          </p:nvSpPr>
          <p:spPr>
            <a:xfrm>
              <a:off x="1905000" y="3810000"/>
              <a:ext cx="731838" cy="609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Curved Left Arrow 8"/>
            <p:cNvSpPr/>
            <p:nvPr/>
          </p:nvSpPr>
          <p:spPr>
            <a:xfrm>
              <a:off x="6629400" y="3886200"/>
              <a:ext cx="808038" cy="609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Rounded Rectangle 9"/>
            <p:cNvSpPr/>
            <p:nvPr/>
          </p:nvSpPr>
          <p:spPr>
            <a:xfrm>
              <a:off x="76200" y="4495800"/>
              <a:ext cx="17526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solidFill>
                    <a:schemeClr val="bg1"/>
                  </a:solidFill>
                  <a:latin typeface="Arial" pitchFamily="34" charset="0"/>
                  <a:ea typeface="ＭＳ Ｐゴシック" charset="0"/>
                  <a:cs typeface="Arial" pitchFamily="34" charset="0"/>
                </a:rPr>
                <a:t>Autoclave</a:t>
              </a:r>
            </a:p>
            <a:p>
              <a:pPr algn="ctr"/>
              <a:r>
                <a:rPr lang="en-US" b="1" dirty="0" err="1">
                  <a:solidFill>
                    <a:schemeClr val="tx1"/>
                  </a:solidFill>
                  <a:latin typeface="Arial" pitchFamily="34" charset="0"/>
                  <a:ea typeface="ＭＳ Ｐゴシック" charset="0"/>
                  <a:cs typeface="Arial" pitchFamily="34" charset="0"/>
                </a:rPr>
                <a:t>15lbs</a:t>
              </a:r>
              <a:r>
                <a:rPr lang="en-US" b="1" dirty="0">
                  <a:solidFill>
                    <a:schemeClr val="tx1"/>
                  </a:solidFill>
                  <a:latin typeface="Arial" pitchFamily="34" charset="0"/>
                  <a:ea typeface="ＭＳ Ｐゴシック" charset="0"/>
                  <a:cs typeface="Arial" pitchFamily="34" charset="0"/>
                </a:rPr>
                <a:t>/</a:t>
              </a:r>
              <a:r>
                <a:rPr lang="en-US" b="1" dirty="0" err="1">
                  <a:solidFill>
                    <a:schemeClr val="tx1"/>
                  </a:solidFill>
                  <a:latin typeface="Arial" pitchFamily="34" charset="0"/>
                  <a:ea typeface="ＭＳ Ｐゴシック" charset="0"/>
                  <a:cs typeface="Arial" pitchFamily="34" charset="0"/>
                </a:rPr>
                <a:t>In2</a:t>
              </a:r>
              <a:r>
                <a:rPr lang="en-US" b="1" dirty="0">
                  <a:solidFill>
                    <a:schemeClr val="tx1"/>
                  </a:solidFill>
                  <a:latin typeface="Arial" pitchFamily="34" charset="0"/>
                  <a:ea typeface="ＭＳ Ｐゴシック" charset="0"/>
                  <a:cs typeface="Arial" pitchFamily="34" charset="0"/>
                </a:rPr>
                <a:t> pressure </a:t>
              </a:r>
              <a:r>
                <a:rPr lang="en-US" b="1" dirty="0" err="1">
                  <a:solidFill>
                    <a:schemeClr val="tx1"/>
                  </a:solidFill>
                  <a:latin typeface="Arial" pitchFamily="34" charset="0"/>
                  <a:ea typeface="ＭＳ Ｐゴシック" charset="0"/>
                  <a:cs typeface="Arial" pitchFamily="34" charset="0"/>
                </a:rPr>
                <a:t>121ºC</a:t>
              </a:r>
              <a:r>
                <a:rPr lang="en-US" b="1" dirty="0">
                  <a:solidFill>
                    <a:schemeClr val="tx1"/>
                  </a:solidFill>
                  <a:latin typeface="Arial" pitchFamily="34" charset="0"/>
                  <a:ea typeface="ＭＳ Ｐゴシック" charset="0"/>
                  <a:cs typeface="Arial" pitchFamily="34" charset="0"/>
                </a:rPr>
                <a:t>, (</a:t>
              </a:r>
              <a:r>
                <a:rPr lang="en-US" b="1" dirty="0" err="1">
                  <a:solidFill>
                    <a:schemeClr val="tx1"/>
                  </a:solidFill>
                  <a:latin typeface="Arial" pitchFamily="34" charset="0"/>
                  <a:ea typeface="ＭＳ Ｐゴシック" charset="0"/>
                  <a:cs typeface="Arial" pitchFamily="34" charset="0"/>
                </a:rPr>
                <a:t>250ºF</a:t>
              </a:r>
              <a:r>
                <a:rPr lang="en-US" b="1" dirty="0">
                  <a:solidFill>
                    <a:schemeClr val="tx1"/>
                  </a:solidFill>
                  <a:latin typeface="Arial" pitchFamily="34" charset="0"/>
                  <a:ea typeface="ＭＳ Ｐゴシック" charset="0"/>
                  <a:cs typeface="Arial" pitchFamily="34" charset="0"/>
                </a:rPr>
                <a:t>) </a:t>
              </a:r>
            </a:p>
            <a:p>
              <a:pPr algn="ctr"/>
              <a:r>
                <a:rPr lang="en-US" b="1" dirty="0">
                  <a:solidFill>
                    <a:schemeClr val="tx1"/>
                  </a:solidFill>
                  <a:latin typeface="Arial" pitchFamily="34" charset="0"/>
                  <a:ea typeface="ＭＳ Ｐゴシック" charset="0"/>
                  <a:cs typeface="Arial" pitchFamily="34" charset="0"/>
                </a:rPr>
                <a:t>20 min/30 min </a:t>
              </a:r>
              <a:r>
                <a:rPr lang="en-US" sz="2000" b="1" dirty="0">
                  <a:solidFill>
                    <a:schemeClr val="tx1"/>
                  </a:solidFill>
                  <a:latin typeface="Arial" pitchFamily="34" charset="0"/>
                  <a:ea typeface="ＭＳ Ｐゴシック" charset="0"/>
                  <a:cs typeface="Arial" pitchFamily="34" charset="0"/>
                </a:rPr>
                <a:t> </a:t>
              </a:r>
            </a:p>
          </p:txBody>
        </p:sp>
        <p:sp>
          <p:nvSpPr>
            <p:cNvPr id="11" name="Rounded Rectangle 10"/>
            <p:cNvSpPr/>
            <p:nvPr/>
          </p:nvSpPr>
          <p:spPr>
            <a:xfrm>
              <a:off x="1905000" y="4495800"/>
              <a:ext cx="2057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Chemical  </a:t>
              </a:r>
              <a:endParaRPr lang="en-US" sz="2000" b="1" dirty="0" smtClean="0">
                <a:solidFill>
                  <a:schemeClr val="bg1"/>
                </a:solidFill>
              </a:endParaRPr>
            </a:p>
            <a:p>
              <a:pPr algn="ctr" fontAlgn="auto">
                <a:spcBef>
                  <a:spcPts val="0"/>
                </a:spcBef>
                <a:spcAft>
                  <a:spcPts val="0"/>
                </a:spcAft>
                <a:defRPr/>
              </a:pPr>
              <a:r>
                <a:rPr lang="en-US" b="1" dirty="0" smtClean="0">
                  <a:solidFill>
                    <a:schemeClr val="tx1"/>
                  </a:solidFill>
                  <a:latin typeface="Arial" pitchFamily="34" charset="0"/>
                  <a:cs typeface="Arial" pitchFamily="34" charset="0"/>
                </a:rPr>
                <a:t>Soak </a:t>
              </a:r>
              <a:r>
                <a:rPr lang="en-US" b="1" dirty="0">
                  <a:solidFill>
                    <a:schemeClr val="tx1"/>
                  </a:solidFill>
                  <a:latin typeface="Arial" pitchFamily="34" charset="0"/>
                  <a:cs typeface="Arial" pitchFamily="34" charset="0"/>
                </a:rPr>
                <a:t>in </a:t>
              </a:r>
              <a:r>
                <a:rPr lang="en-US" b="1" dirty="0" err="1">
                  <a:solidFill>
                    <a:schemeClr val="tx1"/>
                  </a:solidFill>
                  <a:latin typeface="Arial" pitchFamily="34" charset="0"/>
                  <a:cs typeface="Arial" pitchFamily="34" charset="0"/>
                </a:rPr>
                <a:t>Glutaraldehyde</a:t>
              </a:r>
              <a:r>
                <a:rPr lang="en-US" b="1" dirty="0">
                  <a:solidFill>
                    <a:schemeClr val="tx1"/>
                  </a:solidFill>
                  <a:latin typeface="Arial" pitchFamily="34" charset="0"/>
                  <a:cs typeface="Arial" pitchFamily="34" charset="0"/>
                </a:rPr>
                <a:t> (2%) for 8 hrs, Rinse with sterile water</a:t>
              </a:r>
            </a:p>
          </p:txBody>
        </p:sp>
        <p:sp>
          <p:nvSpPr>
            <p:cNvPr id="12" name="Rounded Rectangle 11"/>
            <p:cNvSpPr/>
            <p:nvPr/>
          </p:nvSpPr>
          <p:spPr>
            <a:xfrm>
              <a:off x="5638800" y="4572000"/>
              <a:ext cx="1295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Arial" pitchFamily="34" charset="0"/>
                  <a:cs typeface="Arial" pitchFamily="34" charset="0"/>
                </a:rPr>
                <a:t>Boiling</a:t>
              </a:r>
            </a:p>
            <a:p>
              <a:pPr algn="ctr" fontAlgn="auto">
                <a:spcBef>
                  <a:spcPts val="0"/>
                </a:spcBef>
                <a:spcAft>
                  <a:spcPts val="0"/>
                </a:spcAft>
                <a:defRPr/>
              </a:pPr>
              <a:r>
                <a:rPr lang="en-US" b="1" dirty="0">
                  <a:solidFill>
                    <a:schemeClr val="tx1"/>
                  </a:solidFill>
                  <a:latin typeface="Arial" pitchFamily="34" charset="0"/>
                  <a:cs typeface="Arial" pitchFamily="34" charset="0"/>
                </a:rPr>
                <a:t>Lid on 20 minutes </a:t>
              </a:r>
            </a:p>
          </p:txBody>
        </p:sp>
        <p:sp>
          <p:nvSpPr>
            <p:cNvPr id="13" name="Rounded Rectangle 12"/>
            <p:cNvSpPr/>
            <p:nvPr/>
          </p:nvSpPr>
          <p:spPr>
            <a:xfrm>
              <a:off x="7010400" y="4495800"/>
              <a:ext cx="2057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Arial" pitchFamily="34" charset="0"/>
                  <a:cs typeface="Arial" pitchFamily="34" charset="0"/>
                </a:rPr>
                <a:t>Chemical</a:t>
              </a:r>
            </a:p>
            <a:p>
              <a:pPr algn="ctr" fontAlgn="auto">
                <a:spcBef>
                  <a:spcPts val="0"/>
                </a:spcBef>
                <a:spcAft>
                  <a:spcPts val="0"/>
                </a:spcAft>
                <a:defRPr/>
              </a:pPr>
              <a:r>
                <a:rPr lang="en-US" b="1" dirty="0">
                  <a:solidFill>
                    <a:schemeClr val="tx1"/>
                  </a:solidFill>
                  <a:latin typeface="Arial" pitchFamily="34" charset="0"/>
                  <a:cs typeface="Arial" pitchFamily="34" charset="0"/>
                </a:rPr>
                <a:t>Soak in </a:t>
              </a:r>
              <a:r>
                <a:rPr lang="en-US" b="1" dirty="0" err="1">
                  <a:solidFill>
                    <a:schemeClr val="tx1"/>
                  </a:solidFill>
                  <a:latin typeface="Arial" pitchFamily="34" charset="0"/>
                  <a:cs typeface="Arial" pitchFamily="34" charset="0"/>
                </a:rPr>
                <a:t>Glutaraldehyde</a:t>
              </a:r>
              <a:r>
                <a:rPr lang="en-US" b="1" dirty="0">
                  <a:solidFill>
                    <a:schemeClr val="tx1"/>
                  </a:solidFill>
                  <a:latin typeface="Arial" pitchFamily="34" charset="0"/>
                  <a:cs typeface="Arial" pitchFamily="34" charset="0"/>
                </a:rPr>
                <a:t> (2%) for 20 min. Rinse with  boiled for 20 min</a:t>
              </a:r>
            </a:p>
          </p:txBody>
        </p:sp>
        <p:sp>
          <p:nvSpPr>
            <p:cNvPr id="25614" name="TextBox 13"/>
            <p:cNvSpPr txBox="1">
              <a:spLocks noChangeArrowheads="1"/>
            </p:cNvSpPr>
            <p:nvPr/>
          </p:nvSpPr>
          <p:spPr bwMode="auto">
            <a:xfrm>
              <a:off x="2514600" y="3886200"/>
              <a:ext cx="1676400" cy="400050"/>
            </a:xfrm>
            <a:prstGeom prst="rect">
              <a:avLst/>
            </a:prstGeom>
            <a:noFill/>
            <a:ln w="9525">
              <a:noFill/>
              <a:miter lim="800000"/>
              <a:headEnd/>
              <a:tailEnd/>
            </a:ln>
          </p:spPr>
          <p:txBody>
            <a:bodyPr>
              <a:spAutoFit/>
            </a:bodyPr>
            <a:lstStyle/>
            <a:p>
              <a:pPr>
                <a:defRPr/>
              </a:pPr>
              <a:r>
                <a:rPr lang="en-US" sz="2000" b="1" dirty="0">
                  <a:latin typeface="+mn-lt"/>
                  <a:ea typeface="+mn-ea"/>
                </a:rPr>
                <a:t>Sterilization</a:t>
              </a:r>
            </a:p>
          </p:txBody>
        </p:sp>
        <p:sp>
          <p:nvSpPr>
            <p:cNvPr id="16" name="Rectangle 15"/>
            <p:cNvSpPr/>
            <p:nvPr/>
          </p:nvSpPr>
          <p:spPr>
            <a:xfrm>
              <a:off x="5867400" y="3943350"/>
              <a:ext cx="741363" cy="400050"/>
            </a:xfrm>
            <a:prstGeom prst="rect">
              <a:avLst/>
            </a:prstGeom>
          </p:spPr>
          <p:txBody>
            <a:bodyPr wrap="none">
              <a:spAutoFit/>
            </a:bodyPr>
            <a:lstStyle/>
            <a:p>
              <a:pPr>
                <a:defRPr/>
              </a:pPr>
              <a:r>
                <a:rPr lang="en-US" sz="2000" b="1" dirty="0">
                  <a:latin typeface="+mn-lt"/>
                  <a:ea typeface="+mn-ea"/>
                </a:rPr>
                <a:t>HLD</a:t>
              </a:r>
              <a:endParaRPr lang="en-US" sz="2000" dirty="0">
                <a:latin typeface="+mn-lt"/>
                <a:ea typeface="+mn-ea"/>
              </a:endParaRPr>
            </a:p>
          </p:txBody>
        </p:sp>
        <p:sp>
          <p:nvSpPr>
            <p:cNvPr id="17" name="Rectangle 16"/>
            <p:cNvSpPr/>
            <p:nvPr/>
          </p:nvSpPr>
          <p:spPr>
            <a:xfrm>
              <a:off x="522288" y="3505200"/>
              <a:ext cx="2223686" cy="369332"/>
            </a:xfrm>
            <a:prstGeom prst="rect">
              <a:avLst/>
            </a:prstGeom>
          </p:spPr>
          <p:txBody>
            <a:bodyPr wrap="none">
              <a:spAutoFit/>
            </a:bodyPr>
            <a:lstStyle/>
            <a:p>
              <a:pPr>
                <a:defRPr/>
              </a:pPr>
              <a:r>
                <a:rPr lang="en-US" dirty="0">
                  <a:latin typeface="Arial" pitchFamily="34" charset="0"/>
                  <a:cs typeface="Arial" pitchFamily="34" charset="0"/>
                </a:rPr>
                <a:t> </a:t>
              </a:r>
              <a:r>
                <a:rPr lang="en-US" b="1" dirty="0">
                  <a:latin typeface="Arial" pitchFamily="34" charset="0"/>
                  <a:cs typeface="Arial" pitchFamily="34" charset="0"/>
                </a:rPr>
                <a:t>Preferred Method</a:t>
              </a:r>
              <a:r>
                <a:rPr lang="en-US" dirty="0">
                  <a:latin typeface="Arial" pitchFamily="34" charset="0"/>
                  <a:cs typeface="Arial" pitchFamily="34" charset="0"/>
                </a:rPr>
                <a:t> </a:t>
              </a:r>
            </a:p>
          </p:txBody>
        </p:sp>
        <p:sp>
          <p:nvSpPr>
            <p:cNvPr id="18" name="Rectangle 17"/>
            <p:cNvSpPr/>
            <p:nvPr/>
          </p:nvSpPr>
          <p:spPr>
            <a:xfrm>
              <a:off x="6629400" y="3505200"/>
              <a:ext cx="2300630" cy="369332"/>
            </a:xfrm>
            <a:prstGeom prst="rect">
              <a:avLst/>
            </a:prstGeom>
          </p:spPr>
          <p:txBody>
            <a:bodyPr wrap="none">
              <a:spAutoFit/>
            </a:bodyPr>
            <a:lstStyle/>
            <a:p>
              <a:pPr>
                <a:defRPr/>
              </a:pPr>
              <a:r>
                <a:rPr lang="en-US" b="1" dirty="0">
                  <a:latin typeface="Arial" pitchFamily="34" charset="0"/>
                  <a:cs typeface="Arial" pitchFamily="34" charset="0"/>
                </a:rPr>
                <a:t>Acceptable Method</a:t>
              </a:r>
              <a:endParaRPr lang="en-US" dirty="0">
                <a:latin typeface="Arial" pitchFamily="34" charset="0"/>
                <a:cs typeface="Arial" pitchFamily="34" charset="0"/>
              </a:endParaRPr>
            </a:p>
          </p:txBody>
        </p:sp>
        <p:sp>
          <p:nvSpPr>
            <p:cNvPr id="19" name="Rounded Rectangle 18"/>
            <p:cNvSpPr/>
            <p:nvPr/>
          </p:nvSpPr>
          <p:spPr>
            <a:xfrm>
              <a:off x="3276600" y="6248400"/>
              <a:ext cx="2819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Cool, dry and Store</a:t>
              </a:r>
            </a:p>
          </p:txBody>
        </p:sp>
      </p:grpSp>
      <p:pic>
        <p:nvPicPr>
          <p:cNvPr id="20" name="Picture 19" descr="C:\Users\ollin\Downloads\SIHFW logo.PNG"/>
          <p:cNvPicPr>
            <a:picLocks noChangeAspect="1" noChangeArrowheads="1"/>
          </p:cNvPicPr>
          <p:nvPr/>
        </p:nvPicPr>
        <p:blipFill>
          <a:blip r:embed="rId3" cstate="print"/>
          <a:srcRect/>
          <a:stretch>
            <a:fillRect/>
          </a:stretch>
        </p:blipFill>
        <p:spPr bwMode="auto">
          <a:xfrm>
            <a:off x="8153400" y="0"/>
            <a:ext cx="990600" cy="1033868"/>
          </a:xfrm>
          <a:prstGeom prst="rect">
            <a:avLst/>
          </a:prstGeom>
          <a:noFill/>
        </p:spPr>
      </p:pic>
      <p:sp>
        <p:nvSpPr>
          <p:cNvPr id="21" name="Slide Number Placeholder 20"/>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 xmlns:p14="http://schemas.microsoft.com/office/powerpoint/2010/main" val="739017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latin typeface="Lucida Sans Unicode" pitchFamily="34" charset="0"/>
                <a:cs typeface="Lucida Sans Unicode" pitchFamily="34" charset="0"/>
              </a:rPr>
              <a:t>Spill Management</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457200" y="685800"/>
            <a:ext cx="8458200" cy="6172200"/>
          </a:xfrm>
        </p:spPr>
        <p:txBody>
          <a:bodyPr>
            <a:normAutofit fontScale="92500" lnSpcReduction="10000"/>
          </a:bodyPr>
          <a:lstStyle/>
          <a:p>
            <a:pPr>
              <a:lnSpc>
                <a:spcPct val="160000"/>
              </a:lnSpc>
            </a:pPr>
            <a:r>
              <a:rPr lang="en-US" sz="2800" dirty="0" smtClean="0">
                <a:latin typeface="Arial" pitchFamily="34" charset="0"/>
                <a:cs typeface="Arial" pitchFamily="34" charset="0"/>
              </a:rPr>
              <a:t>Wear appropriate PPE</a:t>
            </a:r>
          </a:p>
          <a:p>
            <a:pPr>
              <a:lnSpc>
                <a:spcPct val="160000"/>
              </a:lnSpc>
            </a:pPr>
            <a:r>
              <a:rPr lang="en-US" sz="2800" dirty="0" smtClean="0">
                <a:latin typeface="Arial" pitchFamily="34" charset="0"/>
                <a:cs typeface="Arial" pitchFamily="34" charset="0"/>
              </a:rPr>
              <a:t>Place absorbent material on spill</a:t>
            </a:r>
          </a:p>
          <a:p>
            <a:pPr>
              <a:lnSpc>
                <a:spcPct val="160000"/>
              </a:lnSpc>
            </a:pPr>
            <a:r>
              <a:rPr lang="en-US" sz="2800" dirty="0" smtClean="0">
                <a:latin typeface="Arial" pitchFamily="34" charset="0"/>
                <a:cs typeface="Arial" pitchFamily="34" charset="0"/>
              </a:rPr>
              <a:t>Apply Disinfectant</a:t>
            </a:r>
          </a:p>
          <a:p>
            <a:pPr>
              <a:lnSpc>
                <a:spcPct val="160000"/>
              </a:lnSpc>
            </a:pPr>
            <a:r>
              <a:rPr lang="en-US" sz="2800" dirty="0" smtClean="0">
                <a:latin typeface="Arial" pitchFamily="34" charset="0"/>
                <a:cs typeface="Arial" pitchFamily="34" charset="0"/>
              </a:rPr>
              <a:t>Dispose the Contaminated Material</a:t>
            </a:r>
          </a:p>
          <a:p>
            <a:pPr>
              <a:lnSpc>
                <a:spcPct val="160000"/>
              </a:lnSpc>
            </a:pPr>
            <a:r>
              <a:rPr lang="en-US" sz="2800" dirty="0" smtClean="0">
                <a:latin typeface="Arial" pitchFamily="34" charset="0"/>
                <a:cs typeface="Arial" pitchFamily="34" charset="0"/>
              </a:rPr>
              <a:t>Disinfect the spill area again</a:t>
            </a:r>
          </a:p>
          <a:p>
            <a:pPr>
              <a:lnSpc>
                <a:spcPct val="160000"/>
              </a:lnSpc>
            </a:pPr>
            <a:r>
              <a:rPr lang="en-US" sz="2800" dirty="0" smtClean="0">
                <a:latin typeface="Arial" pitchFamily="34" charset="0"/>
                <a:cs typeface="Arial" pitchFamily="34" charset="0"/>
              </a:rPr>
              <a:t>Clean the equipment</a:t>
            </a:r>
          </a:p>
          <a:p>
            <a:pPr>
              <a:lnSpc>
                <a:spcPct val="160000"/>
              </a:lnSpc>
            </a:pPr>
            <a:r>
              <a:rPr lang="en-US" sz="2800" dirty="0" smtClean="0">
                <a:latin typeface="Arial" pitchFamily="34" charset="0"/>
                <a:cs typeface="Arial" pitchFamily="34" charset="0"/>
              </a:rPr>
              <a:t>Remove Personal protective equipment</a:t>
            </a:r>
          </a:p>
          <a:p>
            <a:pPr>
              <a:lnSpc>
                <a:spcPct val="160000"/>
              </a:lnSpc>
            </a:pPr>
            <a:r>
              <a:rPr lang="en-US" sz="2800" dirty="0" smtClean="0">
                <a:latin typeface="Arial" pitchFamily="34" charset="0"/>
                <a:cs typeface="Arial" pitchFamily="34" charset="0"/>
              </a:rPr>
              <a:t>Wash your hands</a:t>
            </a:r>
          </a:p>
          <a:p>
            <a:pPr>
              <a:lnSpc>
                <a:spcPct val="160000"/>
              </a:lnSpc>
            </a:pPr>
            <a:r>
              <a:rPr lang="en-US" sz="2800" dirty="0" smtClean="0">
                <a:latin typeface="Arial" pitchFamily="34" charset="0"/>
                <a:cs typeface="Arial" pitchFamily="34" charset="0"/>
              </a:rPr>
              <a:t>Report the spill</a:t>
            </a: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smtClean="0">
                <a:latin typeface="Lucida Sans Unicode" pitchFamily="34" charset="0"/>
                <a:cs typeface="Lucida Sans Unicode" pitchFamily="34" charset="0"/>
              </a:rPr>
              <a:t>Standard Precautions: </a:t>
            </a:r>
            <a:br>
              <a:rPr lang="en-US" altLang="en-US" sz="3600" b="1" dirty="0" smtClean="0">
                <a:latin typeface="Lucida Sans Unicode" pitchFamily="34" charset="0"/>
                <a:cs typeface="Lucida Sans Unicode" pitchFamily="34" charset="0"/>
              </a:rPr>
            </a:br>
            <a:r>
              <a:rPr lang="en-US" altLang="en-US" sz="3600" b="1" dirty="0" smtClean="0">
                <a:latin typeface="Lucida Sans Unicode" pitchFamily="34" charset="0"/>
                <a:cs typeface="Lucida Sans Unicode" pitchFamily="34" charset="0"/>
              </a:rPr>
              <a:t>Maintaining Clean Environment</a:t>
            </a:r>
            <a:endParaRPr lang="en-US" sz="3600" b="1" dirty="0">
              <a:latin typeface="Lucida Sans Unicode" pitchFamily="34" charset="0"/>
              <a:cs typeface="Lucida Sans Unicode" pitchFamily="34" charset="0"/>
            </a:endParaRPr>
          </a:p>
        </p:txBody>
      </p:sp>
      <p:graphicFrame>
        <p:nvGraphicFramePr>
          <p:cNvPr id="4" name="Content Placeholder 3"/>
          <p:cNvGraphicFramePr>
            <a:graphicFrameLocks noGrp="1"/>
          </p:cNvGraphicFramePr>
          <p:nvPr>
            <p:ph idx="1"/>
          </p:nvPr>
        </p:nvGraphicFramePr>
        <p:xfrm>
          <a:off x="457200" y="1447800"/>
          <a:ext cx="8382000" cy="5134855"/>
        </p:xfrm>
        <a:graphic>
          <a:graphicData uri="http://schemas.openxmlformats.org/drawingml/2006/table">
            <a:tbl>
              <a:tblPr firstRow="1" bandRow="1">
                <a:tableStyleId>{5C22544A-7EE6-4342-B048-85BDC9FD1C3A}</a:tableStyleId>
              </a:tblPr>
              <a:tblGrid>
                <a:gridCol w="4379784"/>
                <a:gridCol w="4002216"/>
              </a:tblGrid>
              <a:tr h="7935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chemeClr val="tx1"/>
                          </a:solidFill>
                          <a:latin typeface="Arial" pitchFamily="34" charset="0"/>
                          <a:cs typeface="Arial" pitchFamily="34" charset="0"/>
                        </a:rPr>
                        <a:t> T</a:t>
                      </a:r>
                      <a:r>
                        <a:rPr lang="en-US" altLang="en-US" sz="2400" b="1" dirty="0" smtClean="0">
                          <a:solidFill>
                            <a:schemeClr val="tx1"/>
                          </a:solidFill>
                          <a:latin typeface="Arial" pitchFamily="34" charset="0"/>
                          <a:cs typeface="Arial" pitchFamily="34" charset="0"/>
                        </a:rPr>
                        <a:t>ype of cleaning solution</a:t>
                      </a:r>
                    </a:p>
                    <a:p>
                      <a:pPr algn="ctr"/>
                      <a:endParaRPr lang="en-US" sz="2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latin typeface="Arial" pitchFamily="34" charset="0"/>
                          <a:cs typeface="Arial" pitchFamily="34" charset="0"/>
                        </a:rPr>
                        <a:t>Uses</a:t>
                      </a:r>
                      <a:endParaRPr lang="en-US" sz="2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03614">
                <a:tc>
                  <a:txBody>
                    <a:bodyPr/>
                    <a:lstStyle/>
                    <a:p>
                      <a:pPr eaLnBrk="1" hangingPunct="1">
                        <a:buFontTx/>
                        <a:buNone/>
                      </a:pPr>
                      <a:r>
                        <a:rPr lang="en-US" altLang="en-US" sz="2400" b="1" dirty="0" smtClean="0">
                          <a:latin typeface="Arial" pitchFamily="34" charset="0"/>
                          <a:cs typeface="Arial" pitchFamily="34" charset="0"/>
                        </a:rPr>
                        <a:t>Plain detergent and water</a:t>
                      </a:r>
                      <a:endParaRPr lang="en-US" altLang="en-US" sz="24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Arial" pitchFamily="34" charset="0"/>
                          <a:cs typeface="Arial" pitchFamily="34" charset="0"/>
                        </a:rPr>
                        <a:t>To remove dirt &amp; organic material such as grease, oil </a:t>
                      </a:r>
                    </a:p>
                    <a:p>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01660">
                <a:tc>
                  <a:txBody>
                    <a:bodyPr/>
                    <a:lstStyle/>
                    <a:p>
                      <a:pPr eaLnBrk="1" hangingPunct="1">
                        <a:spcBef>
                          <a:spcPts val="0"/>
                        </a:spcBef>
                        <a:buFontTx/>
                        <a:buNone/>
                      </a:pPr>
                      <a:r>
                        <a:rPr lang="en-US" altLang="en-US" sz="2400" b="1" dirty="0" smtClean="0">
                          <a:latin typeface="Arial" pitchFamily="34" charset="0"/>
                          <a:cs typeface="Arial" pitchFamily="34" charset="0"/>
                        </a:rPr>
                        <a:t>Disinfectant</a:t>
                      </a:r>
                    </a:p>
                    <a:p>
                      <a:pPr eaLnBrk="1" hangingPunct="1">
                        <a:spcBef>
                          <a:spcPts val="0"/>
                        </a:spcBef>
                        <a:buFontTx/>
                        <a:buNone/>
                      </a:pPr>
                      <a:r>
                        <a:rPr lang="en-US" altLang="en-US" sz="2400" b="1" dirty="0" smtClean="0">
                          <a:latin typeface="Arial" pitchFamily="34" charset="0"/>
                          <a:cs typeface="Arial" pitchFamily="34" charset="0"/>
                        </a:rPr>
                        <a:t>0.5 % chlorine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Arial" pitchFamily="34" charset="0"/>
                          <a:ea typeface="MingLiU_HKSCS" panose="02020500000000000000" pitchFamily="18" charset="-120"/>
                          <a:cs typeface="Arial" pitchFamily="34" charset="0"/>
                        </a:rPr>
                        <a:t>To clean up spills of blood or other body fluids</a:t>
                      </a:r>
                    </a:p>
                    <a:p>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06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latin typeface="Arial" pitchFamily="34" charset="0"/>
                          <a:cs typeface="Arial" pitchFamily="34" charset="0"/>
                        </a:rPr>
                        <a:t>Disinfectant cleaning solution</a:t>
                      </a:r>
                    </a:p>
                    <a:p>
                      <a:pPr eaLnBrk="1" hangingPunct="1">
                        <a:buFontTx/>
                        <a:buNone/>
                      </a:pPr>
                      <a:endParaRPr lang="en-US" altLang="en-US" sz="24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Arial" pitchFamily="34" charset="0"/>
                          <a:cs typeface="Arial" pitchFamily="34" charset="0"/>
                        </a:rPr>
                        <a:t>For cleaning areas – operation theatres, procedure rooms , latrines</a:t>
                      </a:r>
                    </a:p>
                    <a:p>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622701"/>
          <a:ext cx="8686800" cy="5572637"/>
        </p:xfrm>
        <a:graphic>
          <a:graphicData uri="http://schemas.openxmlformats.org/drawingml/2006/table">
            <a:tbl>
              <a:tblPr firstRow="1" bandRow="1">
                <a:tableStyleId>{5C22544A-7EE6-4342-B048-85BDC9FD1C3A}</a:tableStyleId>
              </a:tblPr>
              <a:tblGrid>
                <a:gridCol w="1608667"/>
                <a:gridCol w="2493434"/>
                <a:gridCol w="1460499"/>
                <a:gridCol w="3124200"/>
              </a:tblGrid>
              <a:tr h="398634">
                <a:tc>
                  <a:txBody>
                    <a:bodyPr/>
                    <a:lstStyle/>
                    <a:p>
                      <a:r>
                        <a:rPr lang="en-US" sz="2000" dirty="0" smtClean="0">
                          <a:solidFill>
                            <a:schemeClr val="tx1"/>
                          </a:solidFill>
                          <a:latin typeface="Arial" pitchFamily="34" charset="0"/>
                          <a:cs typeface="Arial" pitchFamily="34" charset="0"/>
                        </a:rPr>
                        <a:t>Area/Items</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pitchFamily="34" charset="0"/>
                          <a:cs typeface="Arial" pitchFamily="34" charset="0"/>
                        </a:rPr>
                        <a:t>Item/Equipment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latin typeface="Arial" pitchFamily="34" charset="0"/>
                          <a:cs typeface="Arial" pitchFamily="34" charset="0"/>
                        </a:rPr>
                        <a:t>Process</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latin typeface="Arial" pitchFamily="34" charset="0"/>
                          <a:cs typeface="Arial" pitchFamily="34" charset="0"/>
                        </a:rPr>
                        <a:t>Method/Procedure </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4062">
                <a:tc gridSpan="4">
                  <a:txBody>
                    <a:bodyPr/>
                    <a:lstStyle/>
                    <a:p>
                      <a:pPr algn="ctr"/>
                      <a:r>
                        <a:rPr lang="en-US" sz="2400" dirty="0" smtClean="0">
                          <a:solidFill>
                            <a:schemeClr val="tx1"/>
                          </a:solidFill>
                          <a:latin typeface="Arial" pitchFamily="34" charset="0"/>
                          <a:cs typeface="Arial" pitchFamily="34" charset="0"/>
                        </a:rPr>
                        <a:t>Clinical Area</a:t>
                      </a:r>
                      <a:endParaRPr lang="en-US" sz="2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4716803">
                <a:tc>
                  <a:txBody>
                    <a:bodyPr/>
                    <a:lstStyle/>
                    <a:p>
                      <a:r>
                        <a:rPr lang="en-US" sz="2000" dirty="0" smtClean="0">
                          <a:solidFill>
                            <a:schemeClr val="tx1"/>
                          </a:solidFill>
                          <a:latin typeface="Arial" pitchFamily="34" charset="0"/>
                          <a:cs typeface="Arial" pitchFamily="34" charset="0"/>
                        </a:rPr>
                        <a:t>General clinical areas </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latin typeface="Arial" pitchFamily="34" charset="0"/>
                          <a:cs typeface="Arial" pitchFamily="34" charset="0"/>
                        </a:rPr>
                        <a:t>Dust mops ( no broom  will be used for Sweeping)-</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latin typeface="Arial" pitchFamily="34" charset="0"/>
                          <a:cs typeface="Arial" pitchFamily="34" charset="0"/>
                        </a:rPr>
                        <a:t>Sweeping</a:t>
                      </a:r>
                    </a:p>
                    <a:p>
                      <a:r>
                        <a:rPr lang="en-US" sz="2000" dirty="0" smtClean="0">
                          <a:solidFill>
                            <a:schemeClr val="tx1"/>
                          </a:solidFill>
                          <a:latin typeface="Arial" pitchFamily="34" charset="0"/>
                          <a:cs typeface="Arial" pitchFamily="34" charset="0"/>
                        </a:rPr>
                        <a:t>Cleaning</a:t>
                      </a:r>
                    </a:p>
                    <a:p>
                      <a:r>
                        <a:rPr lang="en-US" sz="2000" dirty="0" smtClean="0">
                          <a:solidFill>
                            <a:schemeClr val="tx1"/>
                          </a:solidFill>
                          <a:latin typeface="Arial" pitchFamily="34" charset="0"/>
                          <a:cs typeface="Arial" pitchFamily="34" charset="0"/>
                        </a:rPr>
                        <a:t>Daily</a:t>
                      </a:r>
                      <a:r>
                        <a:rPr lang="en-US" sz="2000" baseline="0" dirty="0" smtClean="0">
                          <a:solidFill>
                            <a:schemeClr val="tx1"/>
                          </a:solidFill>
                          <a:latin typeface="Arial" pitchFamily="34" charset="0"/>
                          <a:cs typeface="Arial" pitchFamily="34" charset="0"/>
                        </a:rPr>
                        <a:t> mopping </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latin typeface="Arial" pitchFamily="34" charset="0"/>
                          <a:cs typeface="Arial" pitchFamily="34" charset="0"/>
                        </a:rPr>
                        <a:t>Sweep with the dust mop or Mop Cleaning damp mop to remove surface dust. Sweep under the furniture</a:t>
                      </a:r>
                      <a:r>
                        <a:rPr lang="en-US" sz="2000" baseline="0" dirty="0" smtClean="0">
                          <a:solidFill>
                            <a:schemeClr val="tx1"/>
                          </a:solidFill>
                          <a:latin typeface="Arial" pitchFamily="34" charset="0"/>
                          <a:cs typeface="Arial" pitchFamily="34" charset="0"/>
                        </a:rPr>
                        <a:t>  and remove dust from corners.</a:t>
                      </a:r>
                    </a:p>
                    <a:p>
                      <a:r>
                        <a:rPr lang="en-US" sz="2000" baseline="0" dirty="0" smtClean="0">
                          <a:solidFill>
                            <a:schemeClr val="tx1"/>
                          </a:solidFill>
                          <a:latin typeface="Arial" pitchFamily="34" charset="0"/>
                          <a:cs typeface="Arial" pitchFamily="34" charset="0"/>
                        </a:rPr>
                        <a:t>Gathered dust must be removed using the hearth brush and shovel</a:t>
                      </a:r>
                    </a:p>
                    <a:p>
                      <a:r>
                        <a:rPr lang="en-US" sz="2000" baseline="0" dirty="0" smtClean="0">
                          <a:solidFill>
                            <a:schemeClr val="tx1"/>
                          </a:solidFill>
                          <a:latin typeface="Arial" pitchFamily="34" charset="0"/>
                          <a:cs typeface="Arial" pitchFamily="34" charset="0"/>
                        </a:rPr>
                        <a:t>The seep tool should be cleaned or replaced after used </a:t>
                      </a:r>
                    </a:p>
                    <a:p>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 name="Picture 2"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Lucida Sans Unicode" pitchFamily="34" charset="0"/>
                <a:cs typeface="Lucida Sans Unicode" pitchFamily="34" charset="0"/>
              </a:rPr>
              <a:t>Structure of IPC programme</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381000" y="1066800"/>
            <a:ext cx="8382000" cy="5486400"/>
          </a:xfrm>
        </p:spPr>
        <p:txBody>
          <a:bodyPr>
            <a:noAutofit/>
          </a:bodyPr>
          <a:lstStyle/>
          <a:p>
            <a:pPr algn="just">
              <a:buNone/>
            </a:pPr>
            <a:r>
              <a:rPr lang="en-US" sz="2800" b="1" dirty="0" smtClean="0">
                <a:latin typeface="Arial" pitchFamily="34" charset="0"/>
                <a:cs typeface="Arial" pitchFamily="34" charset="0"/>
              </a:rPr>
              <a:t>Hospital infection control committee </a:t>
            </a:r>
          </a:p>
          <a:p>
            <a:pPr algn="just">
              <a:buNone/>
            </a:pPr>
            <a:r>
              <a:rPr lang="en-US" sz="2800" dirty="0" smtClean="0">
                <a:latin typeface="Arial" pitchFamily="34" charset="0"/>
                <a:cs typeface="Arial" pitchFamily="34" charset="0"/>
              </a:rPr>
              <a:t>Chairperson: Head of the institute</a:t>
            </a:r>
          </a:p>
          <a:p>
            <a:pPr algn="just">
              <a:buNone/>
            </a:pPr>
            <a:r>
              <a:rPr lang="en-US" sz="2800" dirty="0" smtClean="0">
                <a:latin typeface="Arial" pitchFamily="34" charset="0"/>
                <a:cs typeface="Arial" pitchFamily="34" charset="0"/>
              </a:rPr>
              <a:t>Member-secretary/ infection control officer </a:t>
            </a:r>
          </a:p>
          <a:p>
            <a:pPr marL="0" indent="0" algn="just">
              <a:buNone/>
            </a:pPr>
            <a:r>
              <a:rPr lang="en-US" sz="2800" dirty="0" smtClean="0">
                <a:latin typeface="Arial" pitchFamily="34" charset="0"/>
                <a:cs typeface="Arial" pitchFamily="34" charset="0"/>
              </a:rPr>
              <a:t>Member - Representation from management/ administration: Dean/ Director of hospital; nursing services; medical services; operations R Representation from relevant medical and surgical disciplines R Representation from support services: operation theatre (OT), central sterile supply department (CSSD), housekeeping/ sanitation, laundry, engineering, pharmacology/ pharmacy, stores/ materials department R Infection control nurse (ICN)</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04800"/>
          <a:ext cx="8610601" cy="6338751"/>
        </p:xfrm>
        <a:graphic>
          <a:graphicData uri="http://schemas.openxmlformats.org/drawingml/2006/table">
            <a:tbl>
              <a:tblPr firstRow="1" bandRow="1">
                <a:tableStyleId>{5C22544A-7EE6-4342-B048-85BDC9FD1C3A}</a:tableStyleId>
              </a:tblPr>
              <a:tblGrid>
                <a:gridCol w="1526079"/>
                <a:gridCol w="1985229"/>
                <a:gridCol w="1060692"/>
                <a:gridCol w="4038601"/>
              </a:tblGrid>
              <a:tr h="669471">
                <a:tc>
                  <a:txBody>
                    <a:bodyPr/>
                    <a:lstStyle/>
                    <a:p>
                      <a:pPr algn="ctr"/>
                      <a:r>
                        <a:rPr lang="en-US" sz="1800" dirty="0" smtClean="0">
                          <a:solidFill>
                            <a:schemeClr val="tx1"/>
                          </a:solidFill>
                          <a:latin typeface="Arial" pitchFamily="34" charset="0"/>
                          <a:cs typeface="Arial" pitchFamily="34" charset="0"/>
                        </a:rPr>
                        <a:t>Area/Items</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pitchFamily="34" charset="0"/>
                          <a:cs typeface="Arial" pitchFamily="34" charset="0"/>
                        </a:rPr>
                        <a:t>Item/Equipment</a:t>
                      </a:r>
                    </a:p>
                    <a:p>
                      <a:pPr algn="ct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50" dirty="0" smtClean="0">
                          <a:solidFill>
                            <a:schemeClr val="tx1"/>
                          </a:solidFill>
                          <a:latin typeface="Arial" pitchFamily="34" charset="0"/>
                          <a:cs typeface="Arial" pitchFamily="34" charset="0"/>
                        </a:rPr>
                        <a:t>Process</a:t>
                      </a:r>
                      <a:endParaRPr lang="en-US" sz="175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Arial" pitchFamily="34" charset="0"/>
                          <a:cs typeface="Arial" pitchFamily="34" charset="0"/>
                        </a:rPr>
                        <a:t>Method/Procedure </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55">
                <a:tc gridSpan="4">
                  <a:txBody>
                    <a:bodyPr/>
                    <a:lstStyle/>
                    <a:p>
                      <a:pPr algn="ctr"/>
                      <a:r>
                        <a:rPr lang="en-US" sz="2000" dirty="0" smtClean="0">
                          <a:solidFill>
                            <a:schemeClr val="tx1"/>
                          </a:solidFill>
                          <a:latin typeface="Arial" pitchFamily="34" charset="0"/>
                          <a:cs typeface="Arial" pitchFamily="34" charset="0"/>
                        </a:rPr>
                        <a:t>Clinical Area</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5196373">
                <a:tc>
                  <a:txBody>
                    <a:bodyPr/>
                    <a:lstStyle/>
                    <a:p>
                      <a:r>
                        <a:rPr lang="en-US" sz="1800" dirty="0" smtClean="0">
                          <a:latin typeface="Arial" pitchFamily="34" charset="0"/>
                          <a:cs typeface="Arial" pitchFamily="34" charset="0"/>
                        </a:rPr>
                        <a:t>Floors (clinical areas) – daily mopping</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Arial" pitchFamily="34" charset="0"/>
                          <a:cs typeface="Arial" pitchFamily="34" charset="0"/>
                        </a:rPr>
                        <a:t>Detergent/  sanitizer–hot water, sodium hypochlorite(1%)  Three-bucket( one with plain water and one with detergent solution; one bucket for sodium hypochlorite(1%)</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700" dirty="0" smtClean="0">
                          <a:latin typeface="Arial" pitchFamily="34" charset="0"/>
                          <a:cs typeface="Arial" pitchFamily="34" charset="0"/>
                        </a:rPr>
                        <a:t>Prepare cleaning solution using detergent with warm water </a:t>
                      </a:r>
                    </a:p>
                    <a:p>
                      <a:pPr algn="just"/>
                      <a:r>
                        <a:rPr lang="en-US" sz="1700" dirty="0" smtClean="0">
                          <a:latin typeface="Arial" pitchFamily="34" charset="0"/>
                          <a:cs typeface="Arial" pitchFamily="34" charset="0"/>
                        </a:rPr>
                        <a:t>Use the Three buckets technique for mopping the floor, one bucket with plain (one with plain water and one with the water and one detergent solution</a:t>
                      </a:r>
                    </a:p>
                    <a:p>
                      <a:pPr algn="just"/>
                      <a:r>
                        <a:rPr lang="en-US" sz="1700" dirty="0" smtClean="0">
                          <a:latin typeface="Arial" pitchFamily="34" charset="0"/>
                          <a:cs typeface="Arial" pitchFamily="34" charset="0"/>
                        </a:rPr>
                        <a:t>First mop the area with the water and detergent solution. </a:t>
                      </a:r>
                    </a:p>
                    <a:p>
                      <a:pPr algn="just"/>
                      <a:r>
                        <a:rPr lang="en-US" sz="1700" dirty="0" smtClean="0">
                          <a:latin typeface="Arial" pitchFamily="34" charset="0"/>
                          <a:cs typeface="Arial" pitchFamily="34" charset="0"/>
                        </a:rPr>
                        <a:t>• After mopping clean the mop in plain water and squeeze it. </a:t>
                      </a:r>
                    </a:p>
                    <a:p>
                      <a:pPr algn="just"/>
                      <a:r>
                        <a:rPr lang="en-US" sz="1700" dirty="0" smtClean="0">
                          <a:latin typeface="Arial" pitchFamily="34" charset="0"/>
                          <a:cs typeface="Arial" pitchFamily="34" charset="0"/>
                        </a:rPr>
                        <a:t>Repeat this procedure for the remaining area. </a:t>
                      </a:r>
                    </a:p>
                    <a:p>
                      <a:pPr algn="just"/>
                      <a:r>
                        <a:rPr lang="en-US" sz="1700" dirty="0" smtClean="0">
                          <a:latin typeface="Arial" pitchFamily="34" charset="0"/>
                          <a:cs typeface="Arial" pitchFamily="34" charset="0"/>
                        </a:rPr>
                        <a:t>• Mop area again using sodium hypochlorite 1% after drying the area. </a:t>
                      </a:r>
                    </a:p>
                    <a:p>
                      <a:pPr algn="just"/>
                      <a:r>
                        <a:rPr lang="en-US" sz="1700" dirty="0" smtClean="0">
                          <a:latin typeface="Arial" pitchFamily="34" charset="0"/>
                          <a:cs typeface="Arial" pitchFamily="34" charset="0"/>
                        </a:rPr>
                        <a:t>• In between mopping if solution or water is dirty change it frequently.</a:t>
                      </a:r>
                    </a:p>
                    <a:p>
                      <a:pPr algn="just"/>
                      <a:r>
                        <a:rPr lang="en-US" sz="1700" dirty="0" smtClean="0">
                          <a:latin typeface="Arial" pitchFamily="34" charset="0"/>
                          <a:cs typeface="Arial" pitchFamily="34" charset="0"/>
                        </a:rPr>
                        <a:t>• Mop the floor starting at the far corner of the room and work towards </a:t>
                      </a:r>
                      <a:r>
                        <a:rPr lang="en-US" sz="1700" dirty="0" err="1" smtClean="0">
                          <a:latin typeface="Arial" pitchFamily="34" charset="0"/>
                          <a:cs typeface="Arial" pitchFamily="34" charset="0"/>
                        </a:rPr>
                        <a:t>thedoor</a:t>
                      </a:r>
                      <a:r>
                        <a:rPr lang="en-US" sz="1700" dirty="0" smtClean="0">
                          <a:latin typeface="Arial" pitchFamily="34" charset="0"/>
                          <a:cs typeface="Arial" pitchFamily="34" charset="0"/>
                        </a:rPr>
                        <a:t>. </a:t>
                      </a:r>
                    </a:p>
                    <a:p>
                      <a:pPr algn="just"/>
                      <a:r>
                        <a:rPr lang="en-US" sz="1700" dirty="0" smtClean="0">
                          <a:latin typeface="Arial" pitchFamily="34" charset="0"/>
                          <a:cs typeface="Arial" pitchFamily="34" charset="0"/>
                        </a:rPr>
                        <a:t>• Clean articles between cleaning. Note: Mopping should be done twice a day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3707019" y="3244334"/>
            <a:ext cx="184731" cy="369332"/>
          </a:xfrm>
          <a:prstGeom prst="rect">
            <a:avLst/>
          </a:prstGeom>
        </p:spPr>
        <p:txBody>
          <a:bodyPr wrap="none">
            <a:spAutoFit/>
          </a:bodyPr>
          <a:lstStyle/>
          <a:p>
            <a:endParaRPr lang="en-US" dirty="0"/>
          </a:p>
        </p:txBody>
      </p:sp>
      <p:pic>
        <p:nvPicPr>
          <p:cNvPr id="6" name="Picture 5"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399" y="304800"/>
          <a:ext cx="8686800" cy="6065413"/>
        </p:xfrm>
        <a:graphic>
          <a:graphicData uri="http://schemas.openxmlformats.org/drawingml/2006/table">
            <a:tbl>
              <a:tblPr firstRow="1" bandRow="1">
                <a:tableStyleId>{5C22544A-7EE6-4342-B048-85BDC9FD1C3A}</a:tableStyleId>
              </a:tblPr>
              <a:tblGrid>
                <a:gridCol w="1359673"/>
                <a:gridCol w="248993"/>
                <a:gridCol w="1866053"/>
                <a:gridCol w="151075"/>
                <a:gridCol w="1174807"/>
                <a:gridCol w="186266"/>
                <a:gridCol w="3699933"/>
              </a:tblGrid>
              <a:tr h="533400">
                <a:tc gridSpan="2">
                  <a:txBody>
                    <a:bodyPr/>
                    <a:lstStyle/>
                    <a:p>
                      <a:r>
                        <a:rPr lang="en-US" sz="1800" dirty="0" smtClean="0">
                          <a:solidFill>
                            <a:schemeClr val="tx1"/>
                          </a:solidFill>
                          <a:latin typeface="Arial" pitchFamily="34" charset="0"/>
                          <a:cs typeface="Arial" pitchFamily="34" charset="0"/>
                        </a:rPr>
                        <a:t>Area/Items</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pitchFamily="34" charset="0"/>
                          <a:cs typeface="Arial" pitchFamily="34" charset="0"/>
                        </a:rPr>
                        <a:t>Item/Equipment</a:t>
                      </a:r>
                    </a:p>
                    <a:p>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solidFill>
                            <a:schemeClr val="tx1"/>
                          </a:solidFill>
                          <a:latin typeface="Arial" pitchFamily="34" charset="0"/>
                          <a:cs typeface="Arial" pitchFamily="34" charset="0"/>
                        </a:rPr>
                        <a:t>Process</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sz="1800" dirty="0" smtClean="0">
                          <a:solidFill>
                            <a:schemeClr val="tx1"/>
                          </a:solidFill>
                          <a:latin typeface="Arial" pitchFamily="34" charset="0"/>
                          <a:cs typeface="Arial" pitchFamily="34" charset="0"/>
                        </a:rPr>
                        <a:t>Method/Procedure </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848">
                <a:tc gridSpan="7">
                  <a:txBody>
                    <a:bodyPr/>
                    <a:lstStyle/>
                    <a:p>
                      <a:pPr algn="ctr"/>
                      <a:r>
                        <a:rPr lang="en-US" sz="2400" dirty="0" smtClean="0">
                          <a:latin typeface="Arial" pitchFamily="34" charset="0"/>
                          <a:cs typeface="Arial" pitchFamily="34" charset="0"/>
                        </a:rPr>
                        <a:t>Clinical Area</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30773">
                <a:tc>
                  <a:txBody>
                    <a:bodyPr/>
                    <a:lstStyle/>
                    <a:p>
                      <a:r>
                        <a:rPr lang="en-US" sz="1800" dirty="0" smtClean="0">
                          <a:latin typeface="Arial" pitchFamily="34" charset="0"/>
                          <a:cs typeface="Arial" pitchFamily="34" charset="0"/>
                        </a:rPr>
                        <a:t>Ceiling and Walls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latin typeface="Arial" pitchFamily="34" charset="0"/>
                          <a:cs typeface="Arial" pitchFamily="34" charset="0"/>
                        </a:rPr>
                        <a:t>Sweeping tool Duster </a:t>
                      </a:r>
                    </a:p>
                    <a:p>
                      <a:r>
                        <a:rPr lang="en-US" sz="1800" dirty="0" smtClean="0">
                          <a:latin typeface="Arial" pitchFamily="34" charset="0"/>
                          <a:cs typeface="Arial" pitchFamily="34" charset="0"/>
                        </a:rPr>
                        <a:t>Bowl/ small bucket of soap solution Plain water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gridSpan="2">
                  <a:txBody>
                    <a:bodyPr/>
                    <a:lstStyle/>
                    <a:p>
                      <a:r>
                        <a:rPr lang="en-US" sz="1800" dirty="0" smtClean="0">
                          <a:latin typeface="Arial" pitchFamily="34" charset="0"/>
                          <a:cs typeface="Arial" pitchFamily="34" charset="0"/>
                        </a:rPr>
                        <a:t>Damp dusting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r>
                        <a:rPr lang="en-GB" sz="1800" dirty="0" smtClean="0">
                          <a:latin typeface="Arial" pitchFamily="34" charset="0"/>
                          <a:cs typeface="Arial" pitchFamily="34" charset="0"/>
                        </a:rPr>
                        <a:t>Damp dusting with a long handled tool for the walls and ceiling done with very little moisture, just enough to collect the dust. </a:t>
                      </a:r>
                      <a:r>
                        <a:rPr lang="en-US" sz="1800" dirty="0" smtClean="0">
                          <a:latin typeface="Arial" pitchFamily="34" charset="0"/>
                          <a:cs typeface="Arial" pitchFamily="34" charset="0"/>
                        </a:rPr>
                        <a:t> </a:t>
                      </a:r>
                    </a:p>
                    <a:p>
                      <a:pPr marL="225425" indent="-225425"/>
                      <a:r>
                        <a:rPr lang="en-US" sz="1800" dirty="0" smtClean="0">
                          <a:latin typeface="Arial" pitchFamily="34" charset="0"/>
                          <a:cs typeface="Arial" pitchFamily="34" charset="0"/>
                        </a:rPr>
                        <a:t>•  Damp dusting should be done in straight lines that overlap one another.</a:t>
                      </a:r>
                    </a:p>
                    <a:p>
                      <a:pPr marL="166688" indent="-166688"/>
                      <a:r>
                        <a:rPr lang="en-US" sz="1800" dirty="0" smtClean="0">
                          <a:latin typeface="Arial" pitchFamily="34" charset="0"/>
                          <a:cs typeface="Arial" pitchFamily="34" charset="0"/>
                        </a:rPr>
                        <a:t> • Change the mop head/cover   when soiled. </a:t>
                      </a:r>
                    </a:p>
                    <a:p>
                      <a:r>
                        <a:rPr lang="en-US" sz="1800" dirty="0" smtClean="0">
                          <a:latin typeface="Arial" pitchFamily="34" charset="0"/>
                          <a:cs typeface="Arial" pitchFamily="34" charset="0"/>
                        </a:rPr>
                        <a:t>Note: Should be done once a week or after examining a suspect case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9970">
                <a:tc>
                  <a:txBody>
                    <a:bodyPr/>
                    <a:lstStyle/>
                    <a:p>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latin typeface="Arial" pitchFamily="34" charset="0"/>
                          <a:cs typeface="Arial" pitchFamily="34" charset="0"/>
                        </a:rPr>
                        <a:t>Care of mop</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Hot water Detergent Sodium hypochlorite 1%</a:t>
                      </a:r>
                    </a:p>
                    <a:p>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r>
                        <a:rPr lang="en-US" sz="1800" dirty="0" smtClean="0">
                          <a:latin typeface="Arial" pitchFamily="34" charset="0"/>
                          <a:cs typeface="Arial" pitchFamily="34" charset="0"/>
                        </a:rPr>
                        <a:t>Clean with hot water and detergent solution, disinfect it with sodium hypochlorite and keep for drying up side down.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3707019" y="3244334"/>
            <a:ext cx="184731" cy="369332"/>
          </a:xfrm>
          <a:prstGeom prst="rect">
            <a:avLst/>
          </a:prstGeom>
        </p:spPr>
        <p:txBody>
          <a:bodyPr wrap="none">
            <a:spAutoFit/>
          </a:bodyPr>
          <a:lstStyle/>
          <a:p>
            <a:endParaRPr lang="en-US" dirty="0"/>
          </a:p>
        </p:txBody>
      </p:sp>
      <p:pic>
        <p:nvPicPr>
          <p:cNvPr id="6" name="Picture 5"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228601"/>
          <a:ext cx="8915400" cy="6537959"/>
        </p:xfrm>
        <a:graphic>
          <a:graphicData uri="http://schemas.openxmlformats.org/drawingml/2006/table">
            <a:tbl>
              <a:tblPr firstRow="1" bandRow="1">
                <a:tableStyleId>{5C22544A-7EE6-4342-B048-85BDC9FD1C3A}</a:tableStyleId>
              </a:tblPr>
              <a:tblGrid>
                <a:gridCol w="1395454"/>
                <a:gridCol w="2033546"/>
                <a:gridCol w="137160"/>
                <a:gridCol w="1234440"/>
                <a:gridCol w="4114800"/>
              </a:tblGrid>
              <a:tr h="457199">
                <a:tc>
                  <a:txBody>
                    <a:bodyPr/>
                    <a:lstStyle/>
                    <a:p>
                      <a:pPr algn="ctr"/>
                      <a:r>
                        <a:rPr lang="en-US" dirty="0" smtClean="0">
                          <a:solidFill>
                            <a:schemeClr val="tx1"/>
                          </a:solidFill>
                          <a:latin typeface="Arial" pitchFamily="34" charset="0"/>
                          <a:cs typeface="Arial" pitchFamily="34" charset="0"/>
                        </a:rPr>
                        <a:t>Area/Items</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pitchFamily="34" charset="0"/>
                          <a:cs typeface="Arial" pitchFamily="34" charset="0"/>
                        </a:rPr>
                        <a:t>Item/Equipment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dirty="0" smtClean="0">
                          <a:solidFill>
                            <a:schemeClr val="tx1"/>
                          </a:solidFill>
                          <a:latin typeface="Arial" pitchFamily="34" charset="0"/>
                          <a:cs typeface="Arial" pitchFamily="34" charset="0"/>
                        </a:rPr>
                        <a:t>Process</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smtClean="0">
                          <a:solidFill>
                            <a:schemeClr val="tx1"/>
                          </a:solidFill>
                          <a:latin typeface="Arial" pitchFamily="34" charset="0"/>
                          <a:cs typeface="Arial" pitchFamily="34" charset="0"/>
                        </a:rPr>
                        <a:t>Method/Procedure </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8279">
                <a:tc gridSpan="5">
                  <a:txBody>
                    <a:bodyPr/>
                    <a:lstStyle/>
                    <a:p>
                      <a:pPr algn="ctr"/>
                      <a:r>
                        <a:rPr lang="en-US" sz="2400" dirty="0" smtClean="0">
                          <a:latin typeface="Arial" pitchFamily="34" charset="0"/>
                          <a:cs typeface="Arial" pitchFamily="34" charset="0"/>
                        </a:rPr>
                        <a:t>Clinical Area</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1395">
                <a:tc>
                  <a:txBody>
                    <a:bodyPr/>
                    <a:lstStyle/>
                    <a:p>
                      <a:r>
                        <a:rPr lang="en-US" sz="1700" dirty="0" smtClean="0">
                          <a:latin typeface="Arial" pitchFamily="34" charset="0"/>
                          <a:cs typeface="Arial" pitchFamily="34" charset="0"/>
                        </a:rPr>
                        <a:t>Doors and door knobs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smtClean="0">
                          <a:latin typeface="Arial" pitchFamily="34" charset="0"/>
                          <a:cs typeface="Arial" pitchFamily="34" charset="0"/>
                        </a:rPr>
                        <a:t>Damp cloth or Sponge squeeze mop detergent</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700" dirty="0" smtClean="0">
                          <a:latin typeface="Arial" pitchFamily="34" charset="0"/>
                          <a:cs typeface="Arial" pitchFamily="34" charset="0"/>
                        </a:rPr>
                        <a:t>Thorough washing</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smtClean="0">
                          <a:latin typeface="Arial" pitchFamily="34" charset="0"/>
                          <a:cs typeface="Arial" pitchFamily="34" charset="0"/>
                        </a:rPr>
                        <a:t>The doors are to be washed with s a brush, using detergent and water once a week (on one defined day); gently apply cloth to soiled area, taking care not to remove paint, then wipe with warm water to remove excess cleaning agent.</a:t>
                      </a:r>
                    </a:p>
                    <a:p>
                      <a:r>
                        <a:rPr lang="en-US" sz="1700" dirty="0" smtClean="0">
                          <a:latin typeface="Arial" pitchFamily="34" charset="0"/>
                          <a:cs typeface="Arial" pitchFamily="34" charset="0"/>
                        </a:rPr>
                        <a:t> • Door knobs and other frequently touched surfaces should be cleaned daily</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187">
                <a:tc>
                  <a:txBody>
                    <a:bodyPr/>
                    <a:lstStyle/>
                    <a:p>
                      <a:r>
                        <a:rPr lang="en-US" sz="1700" dirty="0" smtClean="0">
                          <a:latin typeface="Arial" pitchFamily="34" charset="0"/>
                          <a:cs typeface="Arial" pitchFamily="34" charset="0"/>
                        </a:rPr>
                        <a:t>Isolation room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smtClean="0">
                          <a:latin typeface="Arial" pitchFamily="34" charset="0"/>
                          <a:cs typeface="Arial" pitchFamily="34" charset="0"/>
                        </a:rPr>
                        <a:t>Detergent/ Sanitizer– warm water, sodium hypochlorite (1%) Three buckets (one with plain water and one with detergent solution); . separate bucket for sodium hypochlorite (1%)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700" dirty="0" smtClean="0">
                          <a:latin typeface="Arial" pitchFamily="34" charset="0"/>
                          <a:cs typeface="Arial" pitchFamily="34" charset="0"/>
                        </a:rPr>
                        <a:t>Terminal cleaning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Arial" pitchFamily="34" charset="0"/>
                          <a:cs typeface="Arial" pitchFamily="34" charset="0"/>
                        </a:rPr>
                        <a:t>Before cleaning an isolation room, liaise with infection control team for details of any special requirements. Staff will be instructed on specific cleaning procedures required with reference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Arial" pitchFamily="34" charset="0"/>
                          <a:cs typeface="Arial" pitchFamily="34" charset="0"/>
                        </a:rPr>
                        <a:t>• Safety uniform to be worn</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Arial" pitchFamily="34" charset="0"/>
                          <a:cs typeface="Arial" pitchFamily="34" charset="0"/>
                        </a:rPr>
                        <a:t>• Chemicals or disinfectants to be used.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Arial" pitchFamily="34" charset="0"/>
                          <a:cs typeface="Arial" pitchFamily="34" charset="0"/>
                        </a:rPr>
                        <a:t>• Also, if bed screen and shower screen are to be cleaned or changed, refer cleaning in isolation rooms</a:t>
                      </a:r>
                    </a:p>
                    <a:p>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3707019" y="3244334"/>
            <a:ext cx="184731" cy="369332"/>
          </a:xfrm>
          <a:prstGeom prst="rect">
            <a:avLst/>
          </a:prstGeom>
        </p:spPr>
        <p:txBody>
          <a:bodyPr wrap="none">
            <a:spAutoFit/>
          </a:bodyPr>
          <a:lstStyle/>
          <a:p>
            <a:endParaRPr lang="en-US" dirty="0"/>
          </a:p>
        </p:txBody>
      </p:sp>
      <p:pic>
        <p:nvPicPr>
          <p:cNvPr id="6" name="Picture 5"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228600"/>
          <a:ext cx="8956040" cy="6492240"/>
        </p:xfrm>
        <a:graphic>
          <a:graphicData uri="http://schemas.openxmlformats.org/drawingml/2006/table">
            <a:tbl>
              <a:tblPr firstRow="1" bandRow="1">
                <a:tableStyleId>{5C22544A-7EE6-4342-B048-85BDC9FD1C3A}</a:tableStyleId>
              </a:tblPr>
              <a:tblGrid>
                <a:gridCol w="1336040"/>
                <a:gridCol w="2209800"/>
                <a:gridCol w="1175385"/>
                <a:gridCol w="4234815"/>
              </a:tblGrid>
              <a:tr h="589132">
                <a:tc>
                  <a:txBody>
                    <a:bodyPr/>
                    <a:lstStyle/>
                    <a:p>
                      <a:r>
                        <a:rPr lang="en-US" dirty="0" smtClean="0">
                          <a:solidFill>
                            <a:schemeClr val="tx1"/>
                          </a:solidFill>
                          <a:latin typeface="Arial" pitchFamily="34" charset="0"/>
                          <a:cs typeface="Arial" pitchFamily="34" charset="0"/>
                        </a:rPr>
                        <a:t>Area/</a:t>
                      </a:r>
                      <a:r>
                        <a:rPr lang="en-US" sz="1750" dirty="0" smtClean="0">
                          <a:solidFill>
                            <a:schemeClr val="tx1"/>
                          </a:solidFill>
                          <a:latin typeface="Arial" pitchFamily="34" charset="0"/>
                          <a:cs typeface="Arial" pitchFamily="34" charset="0"/>
                        </a:rPr>
                        <a:t>Items</a:t>
                      </a:r>
                      <a:endParaRPr lang="en-US" sz="175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pitchFamily="34" charset="0"/>
                          <a:cs typeface="Arial" pitchFamily="34" charset="0"/>
                        </a:rPr>
                        <a:t>Item/Equipment</a:t>
                      </a:r>
                    </a:p>
                    <a:p>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Process</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Arial" pitchFamily="34" charset="0"/>
                          <a:cs typeface="Arial" pitchFamily="34" charset="0"/>
                        </a:rPr>
                        <a:t>Method/Procedure </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0520">
                <a:tc gridSpan="4">
                  <a:txBody>
                    <a:bodyPr/>
                    <a:lstStyle/>
                    <a:p>
                      <a:pPr algn="ctr"/>
                      <a:r>
                        <a:rPr lang="en-US" sz="2400" dirty="0" smtClean="0">
                          <a:latin typeface="Arial" pitchFamily="34" charset="0"/>
                          <a:cs typeface="Arial" pitchFamily="34" charset="0"/>
                        </a:rPr>
                        <a:t>Clinical Area</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835850">
                <a:tc>
                  <a:txBody>
                    <a:bodyPr/>
                    <a:lstStyle/>
                    <a:p>
                      <a:r>
                        <a:rPr lang="en-US" sz="1800" dirty="0" smtClean="0">
                          <a:latin typeface="Arial" pitchFamily="34" charset="0"/>
                          <a:cs typeface="Arial" pitchFamily="34" charset="0"/>
                        </a:rPr>
                        <a:t>Doors and door knobs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Arial" pitchFamily="34" charset="0"/>
                          <a:cs typeface="Arial" pitchFamily="34" charset="0"/>
                        </a:rPr>
                        <a:t>Damp cloth or Sponge squeeze mop detergent</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Arial" pitchFamily="34" charset="0"/>
                          <a:cs typeface="Arial" pitchFamily="34" charset="0"/>
                        </a:rPr>
                        <a:t>Thorough washing</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800" dirty="0" smtClean="0">
                          <a:latin typeface="Arial" pitchFamily="34" charset="0"/>
                          <a:cs typeface="Arial" pitchFamily="34" charset="0"/>
                        </a:rPr>
                        <a:t>The doors are to be washed with s a brush, using detergent and water once a week (on one defined day); gently apply cloth to soiled area, taking care not to remove paint, then wipe with warm water to remove excess cleaning agent. • Door knobs and other frequently touched surfaces should be cleaned daily</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2548">
                <a:tc>
                  <a:txBody>
                    <a:bodyPr/>
                    <a:lstStyle/>
                    <a:p>
                      <a:r>
                        <a:rPr lang="en-US" sz="1800" dirty="0" smtClean="0">
                          <a:latin typeface="Arial" pitchFamily="34" charset="0"/>
                          <a:cs typeface="Arial" pitchFamily="34" charset="0"/>
                        </a:rPr>
                        <a:t>Isolation room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Arial" pitchFamily="34" charset="0"/>
                          <a:cs typeface="Arial" pitchFamily="34" charset="0"/>
                        </a:rPr>
                        <a:t>Detergent/ Sanitizer– warm water, sodium hypochlorite (1%) Three buckets (one with plain water and one with detergent solution); . separate bucket for sodium hypochlorite (1%)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Arial" pitchFamily="34" charset="0"/>
                          <a:cs typeface="Arial" pitchFamily="34" charset="0"/>
                        </a:rPr>
                        <a:t>Terminal cleaning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Before cleaning an isolation room, liaise with infection control team for details of any special requirements. Staff will be instructed on specific cleaning procedures required with reference to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 Safety uniform to be worn</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 Chemicals or disinfectants to be used.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 Also, if bed screen and shower screen are to be cleaned or changed, refer cleaning in isolation 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p:nvPr/>
        </p:nvSpPr>
        <p:spPr>
          <a:xfrm>
            <a:off x="3707019" y="3244334"/>
            <a:ext cx="184731" cy="369332"/>
          </a:xfrm>
          <a:prstGeom prst="rect">
            <a:avLst/>
          </a:prstGeom>
        </p:spPr>
        <p:txBody>
          <a:bodyPr wrap="none">
            <a:spAutoFit/>
          </a:bodyPr>
          <a:lstStyle/>
          <a:p>
            <a:endParaRPr lang="en-US" dirty="0"/>
          </a:p>
        </p:txBody>
      </p:sp>
      <p:pic>
        <p:nvPicPr>
          <p:cNvPr id="6" name="Picture 5"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48918"/>
          <a:ext cx="8537172" cy="5569080"/>
        </p:xfrm>
        <a:graphic>
          <a:graphicData uri="http://schemas.openxmlformats.org/drawingml/2006/table">
            <a:tbl>
              <a:tblPr/>
              <a:tblGrid>
                <a:gridCol w="1520635"/>
                <a:gridCol w="993965"/>
                <a:gridCol w="904085"/>
                <a:gridCol w="1305715"/>
                <a:gridCol w="1219200"/>
                <a:gridCol w="2593572"/>
              </a:tblGrid>
              <a:tr h="654693">
                <a:tc>
                  <a:txBody>
                    <a:bodyPr/>
                    <a:lstStyle/>
                    <a:p>
                      <a:pPr algn="ctr"/>
                      <a:r>
                        <a:rPr lang="en-US" sz="1600" b="1" dirty="0" smtClean="0">
                          <a:latin typeface="Arial" pitchFamily="34" charset="0"/>
                          <a:cs typeface="Arial" pitchFamily="34" charset="0"/>
                        </a:rPr>
                        <a:t>Area/Items</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Item/Equipment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algn="ctr"/>
                      <a:r>
                        <a:rPr lang="en-US" sz="1600" b="1" dirty="0" smtClean="0">
                          <a:latin typeface="Arial" pitchFamily="34" charset="0"/>
                          <a:cs typeface="Arial" pitchFamily="34" charset="0"/>
                        </a:rPr>
                        <a:t>Process</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r>
                        <a:rPr lang="en-US" sz="1600" b="1" dirty="0" smtClean="0">
                          <a:latin typeface="Arial" pitchFamily="34" charset="0"/>
                          <a:cs typeface="Arial" pitchFamily="34" charset="0"/>
                        </a:rPr>
                        <a:t>Method/Procedure </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1907">
                <a:tc>
                  <a:txBody>
                    <a:bodyPr/>
                    <a:lstStyle/>
                    <a:p>
                      <a:pPr marL="0" marR="0">
                        <a:lnSpc>
                          <a:spcPct val="115000"/>
                        </a:lnSpc>
                        <a:spcBef>
                          <a:spcPts val="0"/>
                        </a:spcBef>
                        <a:spcAft>
                          <a:spcPts val="0"/>
                        </a:spcAft>
                      </a:pPr>
                      <a:r>
                        <a:rPr lang="en-US" sz="1800" kern="1200" dirty="0" err="1">
                          <a:solidFill>
                            <a:srgbClr val="000000"/>
                          </a:solidFill>
                          <a:latin typeface="Arial" pitchFamily="34" charset="0"/>
                          <a:ea typeface="Times New Roman"/>
                          <a:cs typeface="Arial" pitchFamily="34" charset="0"/>
                        </a:rPr>
                        <a:t>Sterthoscope</a:t>
                      </a:r>
                      <a:r>
                        <a:rPr lang="en-US" sz="1800" kern="1200" dirty="0">
                          <a:solidFill>
                            <a:srgbClr val="000000"/>
                          </a:solidFill>
                          <a:latin typeface="Arial" pitchFamily="34" charset="0"/>
                          <a:ea typeface="Times New Roman"/>
                          <a:cs typeface="Arial" pitchFamily="34" charset="0"/>
                        </a:rPr>
                        <a:t> </a:t>
                      </a: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Alcohol-based rub/ Spirit swab </a:t>
                      </a: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a:t>
                      </a: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Should be cleaned with detergent and water.</a:t>
                      </a:r>
                      <a:endParaRPr lang="en-US" sz="1800" dirty="0">
                        <a:latin typeface="Arial" pitchFamily="34" charset="0"/>
                        <a:cs typeface="Arial" pitchFamily="34" charset="0"/>
                      </a:endParaRPr>
                    </a:p>
                    <a:p>
                      <a:pPr marL="342900" marR="0" lvl="0" indent="-342900" algn="just">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Should be wiped with alcohol based rub/ spirit swab before each patient contact. </a:t>
                      </a:r>
                      <a:endParaRPr lang="en-US" sz="1800" dirty="0">
                        <a:latin typeface="Arial" pitchFamily="34" charset="0"/>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0">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BP cuffs and covers </a:t>
                      </a: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Detergent Hot Water </a:t>
                      </a: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a:t>
                      </a:r>
                      <a:endParaRPr lang="en-US" sz="1800" dirty="0">
                        <a:latin typeface="Arial" pitchFamily="34" charset="0"/>
                        <a:ea typeface="Times New Roman"/>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smtClean="0">
                          <a:solidFill>
                            <a:srgbClr val="000000"/>
                          </a:solidFill>
                          <a:latin typeface="Arial" pitchFamily="34" charset="0"/>
                          <a:ea typeface="Times New Roman"/>
                          <a:cs typeface="Arial" pitchFamily="34" charset="0"/>
                        </a:rPr>
                        <a:t>Cuffs </a:t>
                      </a:r>
                      <a:r>
                        <a:rPr lang="en-US" sz="1800" kern="1200" dirty="0">
                          <a:solidFill>
                            <a:srgbClr val="000000"/>
                          </a:solidFill>
                          <a:latin typeface="Arial" pitchFamily="34" charset="0"/>
                          <a:ea typeface="Times New Roman"/>
                          <a:cs typeface="Arial" pitchFamily="34" charset="0"/>
                        </a:rPr>
                        <a:t>should be wiped with alcohol- based disinfectant and regular laundering is recommended </a:t>
                      </a:r>
                      <a:r>
                        <a:rPr lang="en-US" sz="1800" kern="1200" dirty="0" smtClean="0">
                          <a:solidFill>
                            <a:srgbClr val="000000"/>
                          </a:solidFill>
                          <a:latin typeface="Arial" pitchFamily="34" charset="0"/>
                          <a:ea typeface="Times New Roman"/>
                          <a:cs typeface="Arial" pitchFamily="34" charset="0"/>
                        </a:rPr>
                        <a:t>f </a:t>
                      </a:r>
                      <a:r>
                        <a:rPr lang="en-US" sz="1800" kern="1200" dirty="0" err="1" smtClean="0">
                          <a:solidFill>
                            <a:srgbClr val="000000"/>
                          </a:solidFill>
                          <a:latin typeface="Arial" pitchFamily="34" charset="0"/>
                          <a:ea typeface="Times New Roman"/>
                          <a:cs typeface="Arial" pitchFamily="34" charset="0"/>
                        </a:rPr>
                        <a:t>thore</a:t>
                      </a:r>
                      <a:r>
                        <a:rPr lang="en-US" sz="1800" kern="1200" dirty="0" smtClean="0">
                          <a:solidFill>
                            <a:srgbClr val="000000"/>
                          </a:solidFill>
                          <a:latin typeface="Arial" pitchFamily="34" charset="0"/>
                          <a:ea typeface="Times New Roman"/>
                          <a:cs typeface="Arial" pitchFamily="34" charset="0"/>
                        </a:rPr>
                        <a:t> </a:t>
                      </a:r>
                      <a:r>
                        <a:rPr lang="en-US" sz="1800" kern="1200" dirty="0">
                          <a:solidFill>
                            <a:srgbClr val="000000"/>
                          </a:solidFill>
                          <a:latin typeface="Arial" pitchFamily="34" charset="0"/>
                          <a:ea typeface="Times New Roman"/>
                          <a:cs typeface="Arial" pitchFamily="34" charset="0"/>
                        </a:rPr>
                        <a:t>cover. </a:t>
                      </a:r>
                      <a:endParaRPr lang="en-US" sz="1800" dirty="0">
                        <a:latin typeface="Arial" pitchFamily="34" charset="0"/>
                        <a:cs typeface="Arial" pitchFamily="34" charset="0"/>
                      </a:endParaRPr>
                    </a:p>
                  </a:txBody>
                  <a:tcPr marL="84204" marR="84204" marT="42102" marB="421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11" name="Slide Number Placeholder 10"/>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graphicFrame>
        <p:nvGraphicFramePr>
          <p:cNvPr id="7" name="Content Placeholder 3"/>
          <p:cNvGraphicFramePr>
            <a:graphicFrameLocks/>
          </p:cNvGraphicFramePr>
          <p:nvPr/>
        </p:nvGraphicFramePr>
        <p:xfrm>
          <a:off x="152400" y="1075488"/>
          <a:ext cx="8686798" cy="4868112"/>
        </p:xfrm>
        <a:graphic>
          <a:graphicData uri="http://schemas.openxmlformats.org/drawingml/2006/table">
            <a:tbl>
              <a:tblPr/>
              <a:tblGrid>
                <a:gridCol w="1600198"/>
                <a:gridCol w="914400"/>
                <a:gridCol w="990600"/>
                <a:gridCol w="1371602"/>
                <a:gridCol w="1143000"/>
                <a:gridCol w="2666998"/>
              </a:tblGrid>
              <a:tr h="343038">
                <a:tc>
                  <a:txBody>
                    <a:bodyPr/>
                    <a:lstStyle/>
                    <a:p>
                      <a:r>
                        <a:rPr lang="en-US" b="1" dirty="0" smtClean="0">
                          <a:latin typeface="Arial" pitchFamily="34" charset="0"/>
                          <a:cs typeface="Arial" pitchFamily="34" charset="0"/>
                        </a:rPr>
                        <a:t>Area/Items</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Item/Equipment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algn="ctr"/>
                      <a:r>
                        <a:rPr lang="en-US" b="1" dirty="0" smtClean="0">
                          <a:latin typeface="Arial" pitchFamily="34" charset="0"/>
                          <a:cs typeface="Arial" pitchFamily="34" charset="0"/>
                        </a:rPr>
                        <a:t>Process</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r>
                        <a:rPr lang="en-US" b="1" dirty="0" smtClean="0">
                          <a:latin typeface="Arial" pitchFamily="34" charset="0"/>
                          <a:cs typeface="Arial" pitchFamily="34" charset="0"/>
                        </a:rPr>
                        <a:t>Method/Procedure </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19834">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Thermometer </a:t>
                      </a:r>
                      <a:endParaRPr lang="en-US" sz="1800" dirty="0">
                        <a:latin typeface="Arial" pitchFamily="34" charset="0"/>
                        <a:ea typeface="Times New Roman"/>
                        <a:cs typeface="Arial" pitchFamily="34" charset="0"/>
                      </a:endParaRPr>
                    </a:p>
                  </a:txBody>
                  <a:tcPr marL="85800" marR="85800" marT="42900" marB="42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85800" marR="85800" marT="42900" marB="42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85800" marR="85800" marT="42900" marB="42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Detergent and water Alcohol rub Individual thermometer holder </a:t>
                      </a:r>
                      <a:endParaRPr lang="en-US" sz="1800" dirty="0">
                        <a:latin typeface="Arial" pitchFamily="34" charset="0"/>
                        <a:ea typeface="Times New Roman"/>
                        <a:cs typeface="Arial" pitchFamily="34" charset="0"/>
                      </a:endParaRPr>
                    </a:p>
                  </a:txBody>
                  <a:tcPr marL="85800" marR="85800" marT="42900" marB="42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a:t>
                      </a:r>
                      <a:endParaRPr lang="en-US" sz="1800" dirty="0">
                        <a:latin typeface="Arial" pitchFamily="34" charset="0"/>
                        <a:ea typeface="Times New Roman"/>
                        <a:cs typeface="Arial" pitchFamily="34" charset="0"/>
                      </a:endParaRPr>
                    </a:p>
                  </a:txBody>
                  <a:tcPr marL="85800" marR="85800" marT="42900" marB="42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Should be stored dry in individual holder.</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Clean with detergent and tepid water and wipe with alcohol rub in between patient use.</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Store in individual holder inverted.</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Preferably on e thermometer for each patient.</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None/>
                        <a:tabLst>
                          <a:tab pos="457200" algn="l"/>
                        </a:tabLst>
                      </a:pPr>
                      <a:r>
                        <a:rPr lang="en-US" sz="1800" kern="1200" dirty="0">
                          <a:solidFill>
                            <a:srgbClr val="000000"/>
                          </a:solidFill>
                          <a:latin typeface="Arial" pitchFamily="34" charset="0"/>
                          <a:ea typeface="Times New Roman"/>
                          <a:cs typeface="Arial" pitchFamily="34" charset="0"/>
                        </a:rPr>
                        <a:t> </a:t>
                      </a:r>
                      <a:endParaRPr lang="en-US" sz="1800" dirty="0">
                        <a:latin typeface="Arial" pitchFamily="34" charset="0"/>
                        <a:cs typeface="Arial" pitchFamily="34" charset="0"/>
                      </a:endParaRPr>
                    </a:p>
                  </a:txBody>
                  <a:tcPr marL="85800" marR="85800" marT="42900" marB="42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304801"/>
          <a:ext cx="8610601" cy="6111522"/>
        </p:xfrm>
        <a:graphic>
          <a:graphicData uri="http://schemas.openxmlformats.org/drawingml/2006/table">
            <a:tbl>
              <a:tblPr/>
              <a:tblGrid>
                <a:gridCol w="1558816"/>
                <a:gridCol w="922205"/>
                <a:gridCol w="795579"/>
                <a:gridCol w="1600200"/>
                <a:gridCol w="1179809"/>
                <a:gridCol w="2553992"/>
              </a:tblGrid>
              <a:tr h="607350">
                <a:tc>
                  <a:txBody>
                    <a:bodyPr/>
                    <a:lstStyle/>
                    <a:p>
                      <a:r>
                        <a:rPr lang="en-US" sz="1600" b="1" dirty="0" smtClean="0">
                          <a:latin typeface="Arial" pitchFamily="34" charset="0"/>
                          <a:cs typeface="Arial" pitchFamily="34" charset="0"/>
                        </a:rPr>
                        <a:t>Area/Items</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Item/Equipment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r>
                        <a:rPr lang="en-US" sz="1600" b="1" dirty="0" smtClean="0">
                          <a:latin typeface="Arial" pitchFamily="34" charset="0"/>
                          <a:cs typeface="Arial" pitchFamily="34" charset="0"/>
                        </a:rPr>
                        <a:t>Process</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r>
                        <a:rPr lang="en-US" sz="1600" b="1" dirty="0" smtClean="0">
                          <a:latin typeface="Arial" pitchFamily="34" charset="0"/>
                          <a:cs typeface="Arial" pitchFamily="34" charset="0"/>
                        </a:rPr>
                        <a:t>Method/Procedure </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63019">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Injection and dressing trolley </a:t>
                      </a: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Detergent and  water Duster Disinfectant (70% alcohol) </a:t>
                      </a: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a:t>
                      </a: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To be Cleaned daily with detergent and water.</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After each use should be wiped with </a:t>
                      </a:r>
                      <a:r>
                        <a:rPr lang="en-US" sz="1800" kern="1200" dirty="0" smtClean="0">
                          <a:solidFill>
                            <a:srgbClr val="000000"/>
                          </a:solidFill>
                          <a:latin typeface="Arial" pitchFamily="34" charset="0"/>
                          <a:ea typeface="Times New Roman"/>
                          <a:cs typeface="Arial" pitchFamily="34" charset="0"/>
                        </a:rPr>
                        <a:t> is </a:t>
                      </a:r>
                      <a:r>
                        <a:rPr lang="en-US" sz="1800" kern="1200" dirty="0" err="1" smtClean="0">
                          <a:solidFill>
                            <a:srgbClr val="000000"/>
                          </a:solidFill>
                          <a:latin typeface="Arial" pitchFamily="34" charset="0"/>
                          <a:ea typeface="Times New Roman"/>
                          <a:cs typeface="Arial" pitchFamily="34" charset="0"/>
                        </a:rPr>
                        <a:t>infectant</a:t>
                      </a:r>
                      <a:r>
                        <a:rPr lang="en-US" sz="1800" kern="1200" dirty="0">
                          <a:solidFill>
                            <a:srgbClr val="000000"/>
                          </a:solidFill>
                          <a:latin typeface="Arial" pitchFamily="34" charset="0"/>
                          <a:ea typeface="Times New Roman"/>
                          <a:cs typeface="Arial" pitchFamily="34" charset="0"/>
                        </a:rPr>
                        <a:t>. </a:t>
                      </a:r>
                      <a:endParaRPr lang="en-US" sz="1800" dirty="0">
                        <a:latin typeface="Arial" pitchFamily="34" charset="0"/>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97030">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Refrigerators </a:t>
                      </a: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Detergent and water Absorbent paper or clean cloth </a:t>
                      </a: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 Weekly) </a:t>
                      </a:r>
                      <a:endParaRPr lang="en-US" sz="1800" dirty="0">
                        <a:latin typeface="Arial" pitchFamily="34" charset="0"/>
                        <a:ea typeface="Times New Roman"/>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Empty the fridge and store things appropriately.</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Defrost, decontaminate and clean with detergent.</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Dry it properly and replace the things.</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Weekly cleaning is recommended. </a:t>
                      </a:r>
                      <a:endParaRPr lang="en-US" sz="1800" dirty="0">
                        <a:latin typeface="Arial" pitchFamily="34" charset="0"/>
                        <a:cs typeface="Arial" pitchFamily="34" charset="0"/>
                      </a:endParaRPr>
                    </a:p>
                  </a:txBody>
                  <a:tcPr marL="70608" marR="70608" marT="35304" marB="35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1" y="304801"/>
          <a:ext cx="8381999" cy="6434642"/>
        </p:xfrm>
        <a:graphic>
          <a:graphicData uri="http://schemas.openxmlformats.org/drawingml/2006/table">
            <a:tbl>
              <a:tblPr/>
              <a:tblGrid>
                <a:gridCol w="2058736"/>
                <a:gridCol w="1848128"/>
                <a:gridCol w="1207576"/>
                <a:gridCol w="3267559"/>
              </a:tblGrid>
              <a:tr h="660760">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Area/Items</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Item/Equipment</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Process</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indent="-228600" algn="l">
                        <a:lnSpc>
                          <a:spcPct val="115000"/>
                        </a:lnSpc>
                        <a:spcBef>
                          <a:spcPts val="0"/>
                        </a:spcBef>
                        <a:spcAft>
                          <a:spcPts val="0"/>
                        </a:spcAft>
                        <a:tabLst>
                          <a:tab pos="457200" algn="l"/>
                        </a:tabLst>
                      </a:pPr>
                      <a:r>
                        <a:rPr lang="en-US" sz="1800" b="1" kern="1200" dirty="0">
                          <a:solidFill>
                            <a:srgbClr val="000000"/>
                          </a:solidFill>
                          <a:latin typeface="Arial" pitchFamily="34" charset="0"/>
                          <a:ea typeface="Times New Roman"/>
                          <a:cs typeface="Arial" pitchFamily="34" charset="0"/>
                        </a:rPr>
                        <a:t>Method/ Procedure</a:t>
                      </a:r>
                      <a:endParaRPr lang="en-US" sz="180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313">
                <a:tc gridSpan="4">
                  <a:txBody>
                    <a:bodyPr/>
                    <a:lstStyle/>
                    <a:p>
                      <a:pPr marL="0" marR="0" algn="ctr">
                        <a:lnSpc>
                          <a:spcPct val="115000"/>
                        </a:lnSpc>
                        <a:spcBef>
                          <a:spcPts val="0"/>
                        </a:spcBef>
                        <a:spcAft>
                          <a:spcPts val="0"/>
                        </a:spcAft>
                      </a:pPr>
                      <a:r>
                        <a:rPr lang="en-US" sz="1800" b="1" kern="1200" dirty="0">
                          <a:solidFill>
                            <a:schemeClr val="tx1"/>
                          </a:solidFill>
                          <a:latin typeface="Arial" pitchFamily="34" charset="0"/>
                          <a:ea typeface="Times New Roman"/>
                          <a:cs typeface="Arial" pitchFamily="34" charset="0"/>
                        </a:rPr>
                        <a:t>Lodging area </a:t>
                      </a:r>
                      <a:endParaRPr lang="en-US" sz="1800" dirty="0">
                        <a:solidFill>
                          <a:schemeClr val="tx1"/>
                        </a:solidFill>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3364779">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General cleaning </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Detergent and warm water Mop Two buckets Clean utility gloves </a:t>
                      </a:r>
                      <a:r>
                        <a:rPr lang="en-US" sz="1800" kern="1200" dirty="0" err="1">
                          <a:solidFill>
                            <a:srgbClr val="000000"/>
                          </a:solidFill>
                          <a:latin typeface="Arial" pitchFamily="34" charset="0"/>
                          <a:ea typeface="Times New Roman"/>
                          <a:cs typeface="Arial" pitchFamily="34" charset="0"/>
                        </a:rPr>
                        <a:t>Handmops</a:t>
                      </a:r>
                      <a:r>
                        <a:rPr lang="en-US" sz="1800" kern="1200" dirty="0">
                          <a:solidFill>
                            <a:srgbClr val="000000"/>
                          </a:solidFill>
                          <a:latin typeface="Arial" pitchFamily="34" charset="0"/>
                          <a:ea typeface="Times New Roman"/>
                          <a:cs typeface="Arial" pitchFamily="34" charset="0"/>
                        </a:rPr>
                        <a:t> </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Daily mopping floors</a:t>
                      </a:r>
                      <a:endParaRPr lang="en-US" sz="1800" dirty="0">
                        <a:latin typeface="Arial" pitchFamily="34" charset="0"/>
                        <a:ea typeface="Times New Roman"/>
                        <a:cs typeface="Arial" pitchFamily="34" charset="0"/>
                      </a:endParaRPr>
                    </a:p>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Thorough washing </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176213">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Scrub floors with hot water and detergent with using minimal water. (Do not pour the water.)</a:t>
                      </a:r>
                      <a:endParaRPr lang="en-US" sz="1800" dirty="0">
                        <a:latin typeface="Arial" pitchFamily="34" charset="0"/>
                        <a:cs typeface="Arial" pitchFamily="34" charset="0"/>
                      </a:endParaRPr>
                    </a:p>
                    <a:p>
                      <a:pPr marL="342900" marR="0" lvl="0" indent="-176213">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Clean with plain water.</a:t>
                      </a:r>
                      <a:endParaRPr lang="en-US" sz="1800" dirty="0">
                        <a:latin typeface="Arial" pitchFamily="34" charset="0"/>
                        <a:cs typeface="Arial" pitchFamily="34" charset="0"/>
                      </a:endParaRPr>
                    </a:p>
                    <a:p>
                      <a:pPr marL="342900" marR="0" lvl="0" indent="-176213">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Allow to dry</a:t>
                      </a:r>
                      <a:endParaRPr lang="en-US" sz="1800" dirty="0">
                        <a:latin typeface="Arial" pitchFamily="34" charset="0"/>
                        <a:cs typeface="Arial" pitchFamily="34" charset="0"/>
                      </a:endParaRPr>
                    </a:p>
                    <a:p>
                      <a:pPr marL="342900" marR="0" lvl="0" indent="-176213">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Hypochlorite 1% mopping can be done.</a:t>
                      </a:r>
                      <a:endParaRPr lang="en-US" sz="1800" dirty="0">
                        <a:latin typeface="Arial" pitchFamily="34" charset="0"/>
                        <a:cs typeface="Arial" pitchFamily="34" charset="0"/>
                      </a:endParaRPr>
                    </a:p>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Note: Recommend general cleaning procedure should be done twice a day </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62546">
                <a:tc>
                  <a:txBody>
                    <a:bodyPr/>
                    <a:lstStyle/>
                    <a:p>
                      <a:pPr marL="0" marR="0">
                        <a:lnSpc>
                          <a:spcPct val="115000"/>
                        </a:lnSpc>
                        <a:spcBef>
                          <a:spcPts val="0"/>
                        </a:spcBef>
                        <a:spcAft>
                          <a:spcPts val="0"/>
                        </a:spcAft>
                      </a:pPr>
                      <a:r>
                        <a:rPr lang="en-US" sz="1800" kern="1200" dirty="0" smtClean="0">
                          <a:solidFill>
                            <a:srgbClr val="000000"/>
                          </a:solidFill>
                          <a:latin typeface="Arial" pitchFamily="34" charset="0"/>
                          <a:ea typeface="Times New Roman"/>
                          <a:cs typeface="Arial" pitchFamily="34" charset="0"/>
                        </a:rPr>
                        <a:t>Lockers, tables, cupboard, wardrobes, benches, shelves and cots </a:t>
                      </a: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rgbClr val="000000"/>
                          </a:solidFill>
                          <a:latin typeface="Arial" pitchFamily="34" charset="0"/>
                          <a:ea typeface="Times New Roman"/>
                          <a:cs typeface="Arial" pitchFamily="34" charset="0"/>
                        </a:rPr>
                        <a:t>Damp duster warm Water detergent dry duster </a:t>
                      </a:r>
                    </a:p>
                    <a:p>
                      <a:pPr marL="0" marR="0">
                        <a:lnSpc>
                          <a:spcPct val="115000"/>
                        </a:lnSpc>
                        <a:spcBef>
                          <a:spcPts val="0"/>
                        </a:spcBef>
                        <a:spcAft>
                          <a:spcPts val="0"/>
                        </a:spcAft>
                      </a:pPr>
                      <a:endParaRPr lang="en-US" sz="1800" kern="1200" dirty="0">
                        <a:solidFill>
                          <a:srgbClr val="000000"/>
                        </a:solidFill>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rgbClr val="000000"/>
                          </a:solidFill>
                          <a:latin typeface="Arial" pitchFamily="34" charset="0"/>
                          <a:ea typeface="Times New Roman"/>
                          <a:cs typeface="Arial" pitchFamily="34" charset="0"/>
                        </a:rPr>
                        <a:t>Damp dusting </a:t>
                      </a:r>
                    </a:p>
                    <a:p>
                      <a:pPr marL="0" marR="0">
                        <a:lnSpc>
                          <a:spcPct val="115000"/>
                        </a:lnSpc>
                        <a:spcBef>
                          <a:spcPts val="0"/>
                        </a:spcBef>
                        <a:spcAft>
                          <a:spcPts val="0"/>
                        </a:spcAft>
                      </a:pPr>
                      <a:endParaRPr lang="en-US" sz="1800" kern="1200" dirty="0">
                        <a:solidFill>
                          <a:srgbClr val="000000"/>
                        </a:solidFill>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smtClean="0">
                          <a:solidFill>
                            <a:srgbClr val="000000"/>
                          </a:solidFill>
                          <a:latin typeface="Arial" pitchFamily="34" charset="0"/>
                          <a:ea typeface="Times New Roman"/>
                          <a:cs typeface="Arial" pitchFamily="34" charset="0"/>
                        </a:rPr>
                        <a:t>Damp dust with warm water and detergent. </a:t>
                      </a:r>
                      <a:endParaRPr lang="en-US" sz="1800" kern="1200" dirty="0">
                        <a:solidFill>
                          <a:srgbClr val="000000"/>
                        </a:solidFill>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1" y="152399"/>
          <a:ext cx="8839199" cy="6482109"/>
        </p:xfrm>
        <a:graphic>
          <a:graphicData uri="http://schemas.openxmlformats.org/drawingml/2006/table">
            <a:tbl>
              <a:tblPr/>
              <a:tblGrid>
                <a:gridCol w="1273443"/>
                <a:gridCol w="1088756"/>
                <a:gridCol w="2286000"/>
                <a:gridCol w="1143000"/>
                <a:gridCol w="3048000"/>
              </a:tblGrid>
              <a:tr h="542384">
                <a:tc>
                  <a:txBody>
                    <a:bodyPr/>
                    <a:lstStyle/>
                    <a:p>
                      <a:pPr marL="0" marR="0" algn="ctr">
                        <a:lnSpc>
                          <a:spcPct val="115000"/>
                        </a:lnSpc>
                        <a:spcBef>
                          <a:spcPts val="0"/>
                        </a:spcBef>
                        <a:spcAft>
                          <a:spcPts val="0"/>
                        </a:spcAft>
                      </a:pPr>
                      <a:r>
                        <a:rPr lang="en-US" sz="1600" b="1" kern="1200" dirty="0">
                          <a:solidFill>
                            <a:srgbClr val="000000"/>
                          </a:solidFill>
                          <a:latin typeface="Arial" pitchFamily="34" charset="0"/>
                          <a:ea typeface="Times New Roman"/>
                          <a:cs typeface="Arial" pitchFamily="34" charset="0"/>
                        </a:rPr>
                        <a:t>Area/Items</a:t>
                      </a:r>
                      <a:endParaRPr lang="en-US" sz="10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kern="1200" dirty="0">
                          <a:solidFill>
                            <a:srgbClr val="000000"/>
                          </a:solidFill>
                          <a:latin typeface="Arial" pitchFamily="34" charset="0"/>
                          <a:ea typeface="Times New Roman"/>
                          <a:cs typeface="Arial" pitchFamily="34" charset="0"/>
                        </a:rPr>
                        <a:t>Item/Equipment</a:t>
                      </a:r>
                      <a:endParaRPr lang="en-US" sz="10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kern="1200" dirty="0">
                          <a:solidFill>
                            <a:srgbClr val="000000"/>
                          </a:solidFill>
                          <a:latin typeface="Arial" pitchFamily="34" charset="0"/>
                          <a:ea typeface="Times New Roman"/>
                          <a:cs typeface="Arial" pitchFamily="34" charset="0"/>
                        </a:rPr>
                        <a:t>Process</a:t>
                      </a:r>
                      <a:endParaRPr lang="en-US" sz="10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457200" marR="0" indent="-228600" algn="ctr">
                        <a:lnSpc>
                          <a:spcPct val="115000"/>
                        </a:lnSpc>
                        <a:spcBef>
                          <a:spcPts val="0"/>
                        </a:spcBef>
                        <a:spcAft>
                          <a:spcPts val="0"/>
                        </a:spcAft>
                        <a:tabLst>
                          <a:tab pos="457200" algn="l"/>
                        </a:tabLst>
                      </a:pPr>
                      <a:r>
                        <a:rPr lang="en-US" sz="1600" b="1" kern="1200" dirty="0">
                          <a:solidFill>
                            <a:srgbClr val="000000"/>
                          </a:solidFill>
                          <a:latin typeface="Arial" pitchFamily="34" charset="0"/>
                          <a:ea typeface="Times New Roman"/>
                          <a:cs typeface="Arial" pitchFamily="34" charset="0"/>
                        </a:rPr>
                        <a:t>Method/ Procedure</a:t>
                      </a:r>
                      <a:endParaRPr lang="en-US" sz="100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3318724">
                <a:tc>
                  <a:txBody>
                    <a:bodyPr/>
                    <a:lstStyle/>
                    <a:p>
                      <a:pPr marL="0" marR="0">
                        <a:lnSpc>
                          <a:spcPct val="115000"/>
                        </a:lnSpc>
                        <a:spcBef>
                          <a:spcPts val="0"/>
                        </a:spcBef>
                        <a:spcAft>
                          <a:spcPts val="0"/>
                        </a:spcAft>
                      </a:pPr>
                      <a:r>
                        <a:rPr lang="en-US" sz="1700" kern="1200" dirty="0" smtClean="0">
                          <a:solidFill>
                            <a:srgbClr val="000000"/>
                          </a:solidFill>
                          <a:latin typeface="Arial" pitchFamily="34" charset="0"/>
                          <a:ea typeface="Times New Roman"/>
                          <a:cs typeface="Arial" pitchFamily="34" charset="0"/>
                        </a:rPr>
                        <a:t>Railings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Detergent/ Sanitizer- hot water, sodium hypochlorite 1% Three small buckets / or big bowls one with plain water</a:t>
                      </a:r>
                    </a:p>
                    <a:p>
                      <a:pPr marL="0" marR="0" algn="l" defTabSz="914400" rtl="0" eaLnBrk="1" latinLnBrk="0" hangingPunct="1">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One with detergent solution </a:t>
                      </a:r>
                    </a:p>
                    <a:p>
                      <a:pPr marL="0" marR="0" algn="l" defTabSz="914400" rtl="0" eaLnBrk="1" latinLnBrk="0" hangingPunct="1">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One for sodium hypochlorite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Daily dusting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marR="0" lvl="0" indent="-166688" algn="l" defTabSz="914400" rtl="0" eaLnBrk="1" latinLnBrk="0" hangingPunct="1">
                        <a:lnSpc>
                          <a:spcPct val="115000"/>
                        </a:lnSpc>
                        <a:spcBef>
                          <a:spcPts val="0"/>
                        </a:spcBef>
                        <a:spcAft>
                          <a:spcPts val="0"/>
                        </a:spcAft>
                        <a:buFont typeface="Arial" pitchFamily="34" charset="0"/>
                        <a:buChar char="•"/>
                        <a:tabLst>
                          <a:tab pos="457200" algn="l"/>
                        </a:tabLst>
                      </a:pPr>
                      <a:r>
                        <a:rPr lang="en-US" sz="1700" kern="1200" dirty="0">
                          <a:solidFill>
                            <a:srgbClr val="000000"/>
                          </a:solidFill>
                          <a:latin typeface="Arial" pitchFamily="34" charset="0"/>
                          <a:ea typeface="Times New Roman"/>
                          <a:cs typeface="Arial" pitchFamily="34" charset="0"/>
                        </a:rPr>
                        <a:t> Damp dust with warm water and  detergent followed by disinfection with hypochlorite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9693">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Mirrors and Glass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Warm water Detergent water/Cleaning solution Damp Cloth wiper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Cleaning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pitchFamily="34" charset="0"/>
                        <a:buChar char="•"/>
                        <a:tabLst>
                          <a:tab pos="457200" algn="l"/>
                        </a:tabLst>
                      </a:pPr>
                      <a:r>
                        <a:rPr lang="en-US" sz="1700" kern="1200" dirty="0">
                          <a:solidFill>
                            <a:srgbClr val="000000"/>
                          </a:solidFill>
                          <a:latin typeface="Arial" pitchFamily="34" charset="0"/>
                          <a:ea typeface="Times New Roman"/>
                          <a:cs typeface="Arial" pitchFamily="34" charset="0"/>
                        </a:rPr>
                        <a:t> Using warm Water and a Small quantity of detergent and using a damp cloth, wipe over the mirror and surround, then using a dry lint-free cloth, buff the mirror and glass to a clean dry finish.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372433" y="0"/>
            <a:ext cx="771567" cy="8052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09600"/>
          <a:ext cx="8382000" cy="5105400"/>
        </p:xfrm>
        <a:graphic>
          <a:graphicData uri="http://schemas.openxmlformats.org/drawingml/2006/table">
            <a:tbl>
              <a:tblPr/>
              <a:tblGrid>
                <a:gridCol w="1869541"/>
                <a:gridCol w="1895255"/>
                <a:gridCol w="1065509"/>
                <a:gridCol w="3551695"/>
              </a:tblGrid>
              <a:tr h="436015">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Area/Items</a:t>
                      </a:r>
                      <a:endParaRPr lang="en-US" sz="105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Item/Equipment</a:t>
                      </a:r>
                      <a:endParaRPr lang="en-US" sz="105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Process</a:t>
                      </a:r>
                      <a:endParaRPr lang="en-US" sz="105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indent="-228600" algn="ctr">
                        <a:lnSpc>
                          <a:spcPct val="115000"/>
                        </a:lnSpc>
                        <a:spcBef>
                          <a:spcPts val="0"/>
                        </a:spcBef>
                        <a:spcAft>
                          <a:spcPts val="0"/>
                        </a:spcAft>
                        <a:tabLst>
                          <a:tab pos="457200" algn="l"/>
                        </a:tabLst>
                      </a:pPr>
                      <a:r>
                        <a:rPr lang="en-US" sz="1800" b="1" kern="1200" dirty="0">
                          <a:solidFill>
                            <a:srgbClr val="000000"/>
                          </a:solidFill>
                          <a:latin typeface="Arial" pitchFamily="34" charset="0"/>
                          <a:ea typeface="Times New Roman"/>
                          <a:cs typeface="Arial" pitchFamily="34" charset="0"/>
                        </a:rPr>
                        <a:t>Method/ Procedure</a:t>
                      </a:r>
                      <a:endParaRPr lang="en-US" sz="105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69385">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Sluice room Stainless Steel/ Any other sink </a:t>
                      </a:r>
                      <a:endParaRPr lang="en-US" sz="1000" dirty="0">
                        <a:latin typeface="Arial" pitchFamily="34" charset="0"/>
                        <a:ea typeface="Times New Roman"/>
                        <a:cs typeface="Arial" pitchFamily="34" charset="0"/>
                      </a:endParaRPr>
                    </a:p>
                  </a:txBody>
                  <a:tcPr marL="58855" marR="58855" marT="29428" marB="29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Powder cleanser Detergent powder wiper cloth </a:t>
                      </a:r>
                      <a:endParaRPr lang="en-US" sz="1000" dirty="0">
                        <a:latin typeface="Arial" pitchFamily="34" charset="0"/>
                        <a:ea typeface="Times New Roman"/>
                        <a:cs typeface="Arial" pitchFamily="34" charset="0"/>
                      </a:endParaRPr>
                    </a:p>
                  </a:txBody>
                  <a:tcPr marL="58855" marR="58855" marT="29428" marB="29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a:t>
                      </a:r>
                      <a:endParaRPr lang="en-US" sz="1000" dirty="0">
                        <a:latin typeface="Arial" pitchFamily="34" charset="0"/>
                        <a:ea typeface="Times New Roman"/>
                        <a:cs typeface="Arial" pitchFamily="34" charset="0"/>
                      </a:endParaRPr>
                    </a:p>
                  </a:txBody>
                  <a:tcPr marL="58855" marR="58855" marT="29428" marB="29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a:lnSpc>
                          <a:spcPct val="115000"/>
                        </a:lnSpc>
                        <a:spcBef>
                          <a:spcPts val="0"/>
                        </a:spcBef>
                        <a:spcAft>
                          <a:spcPts val="0"/>
                        </a:spcAft>
                        <a:buFont typeface="Arial"/>
                        <a:buChar char="•"/>
                        <a:tabLst>
                          <a:tab pos="457200" algn="l"/>
                        </a:tabLst>
                      </a:pPr>
                      <a:r>
                        <a:rPr lang="en-US" sz="1800" kern="1200" dirty="0" smtClean="0">
                          <a:solidFill>
                            <a:srgbClr val="000000"/>
                          </a:solidFill>
                          <a:latin typeface="Arial" pitchFamily="34" charset="0"/>
                          <a:ea typeface="Times New Roman"/>
                          <a:cs typeface="Arial" pitchFamily="34" charset="0"/>
                        </a:rPr>
                        <a:t>Sinks </a:t>
                      </a:r>
                      <a:r>
                        <a:rPr lang="en-US" sz="1800" kern="1200" dirty="0">
                          <a:solidFill>
                            <a:srgbClr val="000000"/>
                          </a:solidFill>
                          <a:latin typeface="Arial" pitchFamily="34" charset="0"/>
                          <a:ea typeface="Times New Roman"/>
                          <a:cs typeface="Arial" pitchFamily="34" charset="0"/>
                        </a:rPr>
                        <a:t>are to be cleaned with a powder cleanser.</a:t>
                      </a:r>
                      <a:endParaRPr lang="en-US" sz="1000" dirty="0">
                        <a:latin typeface="Arial" pitchFamily="34" charset="0"/>
                        <a:cs typeface="Arial" pitchFamily="34" charset="0"/>
                      </a:endParaRPr>
                    </a:p>
                    <a:p>
                      <a:pPr marL="342900" marR="0" lvl="0" indent="-342900" algn="just">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First wet the b sink. </a:t>
                      </a:r>
                      <a:r>
                        <a:rPr lang="en-US" sz="1800" kern="1200" dirty="0" err="1">
                          <a:solidFill>
                            <a:srgbClr val="000000"/>
                          </a:solidFill>
                          <a:latin typeface="Arial" pitchFamily="34" charset="0"/>
                          <a:ea typeface="Times New Roman"/>
                          <a:cs typeface="Arial" pitchFamily="34" charset="0"/>
                        </a:rPr>
                        <a:t>Sprinkleona</a:t>
                      </a:r>
                      <a:r>
                        <a:rPr lang="en-US" sz="1800" kern="1200" dirty="0">
                          <a:solidFill>
                            <a:srgbClr val="000000"/>
                          </a:solidFill>
                          <a:latin typeface="Arial" pitchFamily="34" charset="0"/>
                          <a:ea typeface="Times New Roman"/>
                          <a:cs typeface="Arial" pitchFamily="34" charset="0"/>
                        </a:rPr>
                        <a:t> little  powder cleanser and work around the surface with a cloth , include the plughole.</a:t>
                      </a:r>
                      <a:endParaRPr lang="en-US" sz="1000" dirty="0">
                        <a:latin typeface="Arial" pitchFamily="34" charset="0"/>
                        <a:cs typeface="Arial" pitchFamily="34" charset="0"/>
                      </a:endParaRPr>
                    </a:p>
                    <a:p>
                      <a:pPr marL="342900" marR="0" lvl="0" indent="-342900" algn="just">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Do not use the powder clean </a:t>
                      </a:r>
                      <a:r>
                        <a:rPr lang="en-US" sz="1800" kern="1200" dirty="0" err="1">
                          <a:solidFill>
                            <a:srgbClr val="000000"/>
                          </a:solidFill>
                          <a:latin typeface="Arial" pitchFamily="34" charset="0"/>
                          <a:ea typeface="Times New Roman"/>
                          <a:cs typeface="Arial" pitchFamily="34" charset="0"/>
                        </a:rPr>
                        <a:t>seron</a:t>
                      </a:r>
                      <a:r>
                        <a:rPr lang="en-US" sz="1800" kern="1200" dirty="0">
                          <a:solidFill>
                            <a:srgbClr val="000000"/>
                          </a:solidFill>
                          <a:latin typeface="Arial" pitchFamily="34" charset="0"/>
                          <a:ea typeface="Times New Roman"/>
                          <a:cs typeface="Arial" pitchFamily="34" charset="0"/>
                        </a:rPr>
                        <a:t> dry sink.</a:t>
                      </a:r>
                      <a:endParaRPr lang="en-US" sz="1000" dirty="0">
                        <a:latin typeface="Arial" pitchFamily="34" charset="0"/>
                        <a:cs typeface="Arial" pitchFamily="34" charset="0"/>
                      </a:endParaRPr>
                    </a:p>
                    <a:p>
                      <a:pPr marL="342900" marR="0" lvl="0" indent="-342900" algn="just">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After removing spillage and any stains, flush away with running water. Wipe down the surface of the sink. </a:t>
                      </a:r>
                      <a:endParaRPr lang="en-US" sz="1000" dirty="0">
                        <a:latin typeface="Arial" pitchFamily="34" charset="0"/>
                        <a:cs typeface="Arial" pitchFamily="34" charset="0"/>
                      </a:endParaRPr>
                    </a:p>
                  </a:txBody>
                  <a:tcPr marL="58855" marR="58855" marT="29428" marB="29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latin typeface="Lucida Sans Unicode" pitchFamily="34" charset="0"/>
                <a:cs typeface="Lucida Sans Unicode" pitchFamily="34" charset="0"/>
              </a:rPr>
              <a:t>Responsibilities</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533400" y="1143000"/>
            <a:ext cx="8382000" cy="5257800"/>
          </a:xfrm>
        </p:spPr>
        <p:txBody>
          <a:bodyPr>
            <a:normAutofit lnSpcReduction="10000"/>
          </a:bodyPr>
          <a:lstStyle/>
          <a:p>
            <a:r>
              <a:rPr lang="en-US" sz="2800" dirty="0" smtClean="0">
                <a:latin typeface="Arial" pitchFamily="34" charset="0"/>
                <a:cs typeface="Arial" pitchFamily="34" charset="0"/>
              </a:rPr>
              <a:t>Establish the IPC programme in the HCF </a:t>
            </a:r>
          </a:p>
          <a:p>
            <a:r>
              <a:rPr lang="en-US" sz="2800" dirty="0" smtClean="0">
                <a:latin typeface="Arial" pitchFamily="34" charset="0"/>
                <a:cs typeface="Arial" pitchFamily="34" charset="0"/>
              </a:rPr>
              <a:t>Constitute an infection control team.</a:t>
            </a:r>
          </a:p>
          <a:p>
            <a:r>
              <a:rPr lang="en-US" sz="2800" dirty="0" smtClean="0">
                <a:latin typeface="Arial" pitchFamily="34" charset="0"/>
                <a:cs typeface="Arial" pitchFamily="34" charset="0"/>
              </a:rPr>
              <a:t>Review and revise annually infection control guidelines with policies, recommendations and working protocols.</a:t>
            </a:r>
          </a:p>
          <a:p>
            <a:r>
              <a:rPr lang="en-US" sz="2800" dirty="0" smtClean="0">
                <a:latin typeface="Arial" pitchFamily="34" charset="0"/>
                <a:cs typeface="Arial" pitchFamily="34" charset="0"/>
              </a:rPr>
              <a:t>Organize training programme</a:t>
            </a:r>
          </a:p>
          <a:p>
            <a:r>
              <a:rPr lang="en-US" sz="2800" dirty="0" smtClean="0">
                <a:latin typeface="Arial" pitchFamily="34" charset="0"/>
                <a:cs typeface="Arial" pitchFamily="34" charset="0"/>
              </a:rPr>
              <a:t>Conduct and </a:t>
            </a:r>
            <a:r>
              <a:rPr lang="en-US" sz="2800" dirty="0" err="1" smtClean="0">
                <a:latin typeface="Arial" pitchFamily="34" charset="0"/>
                <a:cs typeface="Arial" pitchFamily="34" charset="0"/>
              </a:rPr>
              <a:t>analyize</a:t>
            </a:r>
            <a:r>
              <a:rPr lang="en-US" sz="2800" dirty="0" smtClean="0">
                <a:latin typeface="Arial" pitchFamily="34" charset="0"/>
                <a:cs typeface="Arial" pitchFamily="34" charset="0"/>
              </a:rPr>
              <a:t>  surveillance of AMR and HAI</a:t>
            </a:r>
          </a:p>
          <a:p>
            <a:r>
              <a:rPr lang="en-US" sz="2800" dirty="0" smtClean="0">
                <a:latin typeface="Arial" pitchFamily="34" charset="0"/>
                <a:cs typeface="Arial" pitchFamily="34" charset="0"/>
              </a:rPr>
              <a:t>Evaluate the effectiveness of interventions for IPC</a:t>
            </a:r>
          </a:p>
          <a:p>
            <a:r>
              <a:rPr lang="en-US" sz="2800" dirty="0" smtClean="0">
                <a:latin typeface="Arial" pitchFamily="34" charset="0"/>
                <a:cs typeface="Arial" pitchFamily="34" charset="0"/>
              </a:rPr>
              <a:t>Prepare an annual IPC plan with a detailed budget.</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958073"/>
        </p:xfrm>
        <a:graphic>
          <a:graphicData uri="http://schemas.openxmlformats.org/drawingml/2006/table">
            <a:tbl>
              <a:tblPr/>
              <a:tblGrid>
                <a:gridCol w="1629703"/>
                <a:gridCol w="1971955"/>
                <a:gridCol w="1082705"/>
                <a:gridCol w="4231037"/>
              </a:tblGrid>
              <a:tr h="183640">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Area/Items</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Item/Equipment</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Process</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indent="-228600" algn="l">
                        <a:lnSpc>
                          <a:spcPct val="115000"/>
                        </a:lnSpc>
                        <a:spcBef>
                          <a:spcPts val="0"/>
                        </a:spcBef>
                        <a:spcAft>
                          <a:spcPts val="0"/>
                        </a:spcAft>
                        <a:tabLst>
                          <a:tab pos="457200" algn="l"/>
                        </a:tabLst>
                      </a:pPr>
                      <a:r>
                        <a:rPr lang="en-US" sz="1800" b="1" kern="1200" dirty="0">
                          <a:solidFill>
                            <a:srgbClr val="000000"/>
                          </a:solidFill>
                          <a:latin typeface="Arial" pitchFamily="34" charset="0"/>
                          <a:ea typeface="Times New Roman"/>
                          <a:cs typeface="Arial" pitchFamily="34" charset="0"/>
                        </a:rPr>
                        <a:t>Method/ Procedure</a:t>
                      </a:r>
                      <a:endParaRPr lang="en-US" sz="180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640">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Pantry furniture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Duster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a:solidFill>
                            <a:srgbClr val="000000"/>
                          </a:solidFill>
                          <a:latin typeface="Arial" pitchFamily="34" charset="0"/>
                          <a:ea typeface="Times New Roman"/>
                          <a:cs typeface="Arial" pitchFamily="34" charset="0"/>
                        </a:rPr>
                        <a:t>Dusting </a:t>
                      </a:r>
                      <a:endParaRPr lang="en-US" sz="175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50" kern="1200" dirty="0">
                          <a:solidFill>
                            <a:srgbClr val="000000"/>
                          </a:solidFill>
                          <a:latin typeface="Arial" pitchFamily="34" charset="0"/>
                          <a:ea typeface="Times New Roman"/>
                          <a:cs typeface="Arial" pitchFamily="34" charset="0"/>
                        </a:rPr>
                        <a:t> Damp dust </a:t>
                      </a:r>
                      <a:endParaRPr lang="en-US" sz="175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6219">
                <a:tc>
                  <a:txBody>
                    <a:bodyPr/>
                    <a:lstStyle/>
                    <a:p>
                      <a:pPr marL="0" marR="0">
                        <a:lnSpc>
                          <a:spcPct val="115000"/>
                        </a:lnSpc>
                        <a:spcBef>
                          <a:spcPts val="0"/>
                        </a:spcBef>
                        <a:spcAft>
                          <a:spcPts val="0"/>
                        </a:spcAft>
                      </a:pPr>
                      <a:r>
                        <a:rPr lang="en-US" sz="1750" kern="1200">
                          <a:solidFill>
                            <a:srgbClr val="000000"/>
                          </a:solidFill>
                          <a:latin typeface="Arial" pitchFamily="34" charset="0"/>
                          <a:ea typeface="Times New Roman"/>
                          <a:cs typeface="Arial" pitchFamily="34" charset="0"/>
                        </a:rPr>
                        <a:t>Telephone </a:t>
                      </a:r>
                      <a:endParaRPr lang="en-US" sz="175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Warm water detergent solution Duster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General cleaning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50" kern="1200" dirty="0">
                          <a:solidFill>
                            <a:srgbClr val="000000"/>
                          </a:solidFill>
                          <a:latin typeface="Arial" pitchFamily="34" charset="0"/>
                          <a:ea typeface="Times New Roman"/>
                          <a:cs typeface="Arial" pitchFamily="34" charset="0"/>
                        </a:rPr>
                        <a:t> Damp dust with warm water and detergent. </a:t>
                      </a:r>
                      <a:endParaRPr lang="en-US" sz="175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750" kern="1200" dirty="0">
                          <a:solidFill>
                            <a:srgbClr val="000000"/>
                          </a:solidFill>
                          <a:latin typeface="Arial" pitchFamily="34" charset="0"/>
                          <a:ea typeface="Times New Roman"/>
                          <a:cs typeface="Arial" pitchFamily="34" charset="0"/>
                        </a:rPr>
                        <a:t> Paying special attention to </a:t>
                      </a:r>
                      <a:r>
                        <a:rPr lang="en-US" sz="1750" kern="1200" dirty="0" err="1">
                          <a:solidFill>
                            <a:srgbClr val="000000"/>
                          </a:solidFill>
                          <a:latin typeface="Arial" pitchFamily="34" charset="0"/>
                          <a:ea typeface="Times New Roman"/>
                          <a:cs typeface="Arial" pitchFamily="34" charset="0"/>
                        </a:rPr>
                        <a:t>theear</a:t>
                      </a:r>
                      <a:r>
                        <a:rPr lang="en-US" sz="1750" kern="1200" dirty="0">
                          <a:solidFill>
                            <a:srgbClr val="000000"/>
                          </a:solidFill>
                          <a:latin typeface="Arial" pitchFamily="34" charset="0"/>
                          <a:ea typeface="Times New Roman"/>
                          <a:cs typeface="Arial" pitchFamily="34" charset="0"/>
                        </a:rPr>
                        <a:t> and mouth </a:t>
                      </a:r>
                      <a:r>
                        <a:rPr lang="en-US" sz="1750" kern="1200" dirty="0" err="1">
                          <a:solidFill>
                            <a:srgbClr val="000000"/>
                          </a:solidFill>
                          <a:latin typeface="Arial" pitchFamily="34" charset="0"/>
                          <a:ea typeface="Times New Roman"/>
                          <a:cs typeface="Arial" pitchFamily="34" charset="0"/>
                        </a:rPr>
                        <a:t>plece</a:t>
                      </a:r>
                      <a:r>
                        <a:rPr lang="en-US" sz="1750" kern="1200" dirty="0">
                          <a:solidFill>
                            <a:srgbClr val="000000"/>
                          </a:solidFill>
                          <a:latin typeface="Arial" pitchFamily="34" charset="0"/>
                          <a:ea typeface="Times New Roman"/>
                          <a:cs typeface="Arial" pitchFamily="34" charset="0"/>
                        </a:rPr>
                        <a:t> and dry it properly. </a:t>
                      </a:r>
                      <a:endParaRPr lang="en-US" sz="175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1888">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Desks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Damp cloth furniture polish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Dusting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50" kern="1200" dirty="0">
                          <a:solidFill>
                            <a:srgbClr val="000000"/>
                          </a:solidFill>
                          <a:latin typeface="Arial" pitchFamily="34" charset="0"/>
                          <a:ea typeface="Times New Roman"/>
                          <a:cs typeface="Arial" pitchFamily="34" charset="0"/>
                        </a:rPr>
                        <a:t> Wipe top sides and draw handles with a damp cloth. Wooden desks should be cleaned with furniture polish and  buffed to clear glows. Pen holder etc. to be cleaned </a:t>
                      </a:r>
                      <a:r>
                        <a:rPr lang="en-US" sz="1750" kern="1200" dirty="0" err="1">
                          <a:solidFill>
                            <a:srgbClr val="000000"/>
                          </a:solidFill>
                          <a:latin typeface="Arial" pitchFamily="34" charset="0"/>
                          <a:ea typeface="Times New Roman"/>
                          <a:cs typeface="Arial" pitchFamily="34" charset="0"/>
                        </a:rPr>
                        <a:t>ordusted</a:t>
                      </a:r>
                      <a:r>
                        <a:rPr lang="en-US" sz="1750" kern="1200" dirty="0">
                          <a:solidFill>
                            <a:srgbClr val="000000"/>
                          </a:solidFill>
                          <a:latin typeface="Arial" pitchFamily="34" charset="0"/>
                          <a:ea typeface="Times New Roman"/>
                          <a:cs typeface="Arial" pitchFamily="34" charset="0"/>
                        </a:rPr>
                        <a:t>. </a:t>
                      </a:r>
                      <a:endParaRPr lang="en-US" sz="175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1888">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Chairs (Vinyl)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Warm Water and detergent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50" kern="1200" dirty="0">
                          <a:solidFill>
                            <a:srgbClr val="000000"/>
                          </a:solidFill>
                          <a:latin typeface="Arial" pitchFamily="34" charset="0"/>
                          <a:ea typeface="Times New Roman"/>
                          <a:cs typeface="Arial" pitchFamily="34" charset="0"/>
                        </a:rPr>
                        <a:t>Cleaning </a:t>
                      </a:r>
                      <a:endParaRPr lang="en-US" sz="175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50" kern="1200" dirty="0">
                          <a:solidFill>
                            <a:srgbClr val="000000"/>
                          </a:solidFill>
                          <a:latin typeface="Arial" pitchFamily="34" charset="0"/>
                          <a:ea typeface="Times New Roman"/>
                          <a:cs typeface="Arial" pitchFamily="34" charset="0"/>
                        </a:rPr>
                        <a:t> Wipe down with warm water and detergent. Remove any marks under arms and seat. Check for damage to stoppers, if stopper require replacement, report to maintenance department. </a:t>
                      </a:r>
                      <a:endParaRPr lang="en-US" sz="175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1" y="332338"/>
          <a:ext cx="8991600" cy="6449270"/>
        </p:xfrm>
        <a:graphic>
          <a:graphicData uri="http://schemas.openxmlformats.org/drawingml/2006/table">
            <a:tbl>
              <a:tblPr/>
              <a:tblGrid>
                <a:gridCol w="2514599"/>
                <a:gridCol w="1752600"/>
                <a:gridCol w="1066800"/>
                <a:gridCol w="3657601"/>
              </a:tblGrid>
              <a:tr h="269560">
                <a:tc>
                  <a:txBody>
                    <a:bodyPr/>
                    <a:lstStyle/>
                    <a:p>
                      <a:pPr marL="0" marR="0" algn="ctr">
                        <a:lnSpc>
                          <a:spcPct val="115000"/>
                        </a:lnSpc>
                        <a:spcBef>
                          <a:spcPts val="0"/>
                        </a:spcBef>
                        <a:spcAft>
                          <a:spcPts val="0"/>
                        </a:spcAft>
                      </a:pPr>
                      <a:r>
                        <a:rPr lang="en-US" sz="1700" b="1" kern="1200" dirty="0">
                          <a:solidFill>
                            <a:srgbClr val="000000"/>
                          </a:solidFill>
                          <a:latin typeface="Arial" pitchFamily="34" charset="0"/>
                          <a:ea typeface="Times New Roman"/>
                          <a:cs typeface="Arial" pitchFamily="34" charset="0"/>
                        </a:rPr>
                        <a:t>Area/Items</a:t>
                      </a:r>
                      <a:endParaRPr lang="en-US" sz="17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b="1" kern="1200" dirty="0">
                          <a:solidFill>
                            <a:srgbClr val="000000"/>
                          </a:solidFill>
                          <a:latin typeface="Arial" pitchFamily="34" charset="0"/>
                          <a:ea typeface="Times New Roman"/>
                          <a:cs typeface="Arial" pitchFamily="34" charset="0"/>
                        </a:rPr>
                        <a:t>Item/Equipment</a:t>
                      </a:r>
                      <a:endParaRPr lang="en-US" sz="17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b="1" kern="1200" dirty="0">
                          <a:solidFill>
                            <a:srgbClr val="000000"/>
                          </a:solidFill>
                          <a:latin typeface="Arial" pitchFamily="34" charset="0"/>
                          <a:ea typeface="Times New Roman"/>
                          <a:cs typeface="Arial" pitchFamily="34" charset="0"/>
                        </a:rPr>
                        <a:t>Process</a:t>
                      </a:r>
                      <a:endParaRPr lang="en-US" sz="17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indent="-228600" algn="l">
                        <a:lnSpc>
                          <a:spcPct val="115000"/>
                        </a:lnSpc>
                        <a:spcBef>
                          <a:spcPts val="0"/>
                        </a:spcBef>
                        <a:spcAft>
                          <a:spcPts val="0"/>
                        </a:spcAft>
                        <a:tabLst>
                          <a:tab pos="457200" algn="l"/>
                        </a:tabLst>
                      </a:pPr>
                      <a:r>
                        <a:rPr lang="en-US" sz="1700" b="1" kern="1200" dirty="0">
                          <a:solidFill>
                            <a:srgbClr val="000000"/>
                          </a:solidFill>
                          <a:latin typeface="Arial" pitchFamily="34" charset="0"/>
                          <a:ea typeface="Times New Roman"/>
                          <a:cs typeface="Arial" pitchFamily="34" charset="0"/>
                        </a:rPr>
                        <a:t>Method/ Procedure</a:t>
                      </a:r>
                      <a:endParaRPr lang="en-US" sz="170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6222">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Furniture and fittings </a:t>
                      </a:r>
                      <a:endParaRPr lang="en-US" sz="1700" dirty="0">
                        <a:latin typeface="Arial" pitchFamily="34" charset="0"/>
                        <a:ea typeface="Times New Roman"/>
                        <a:cs typeface="Arial" pitchFamily="34" charset="0"/>
                      </a:endParaRPr>
                    </a:p>
                  </a:txBody>
                  <a:tcPr marL="61620" marR="61620" marT="30810" marB="30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Warm water and detergent Rag piece </a:t>
                      </a:r>
                      <a:endParaRPr lang="en-US" sz="1700" dirty="0">
                        <a:latin typeface="Arial" pitchFamily="34" charset="0"/>
                        <a:ea typeface="Times New Roman"/>
                        <a:cs typeface="Arial" pitchFamily="34" charset="0"/>
                      </a:endParaRPr>
                    </a:p>
                  </a:txBody>
                  <a:tcPr marL="61620" marR="61620" marT="30810" marB="30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Dusting </a:t>
                      </a:r>
                      <a:endParaRPr lang="en-US" sz="1700" dirty="0">
                        <a:latin typeface="Arial" pitchFamily="34" charset="0"/>
                        <a:ea typeface="Times New Roman"/>
                        <a:cs typeface="Arial" pitchFamily="34" charset="0"/>
                      </a:endParaRPr>
                    </a:p>
                  </a:txBody>
                  <a:tcPr marL="61620" marR="61620" marT="30810" marB="30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 Using Warm water and detergent, damp dust all furniture and fittings, including chairs, stools, beds, tables, cupboards, wardrobes, lockers, trolleys, benches, shelves and storage racks, waste/bins, fire extinguishers, oxygen cylinders, televisions window sills and dry properly.</a:t>
                      </a:r>
                      <a:endParaRPr lang="en-US" sz="1700" dirty="0">
                        <a:latin typeface="Arial" pitchFamily="34" charset="0"/>
                        <a:cs typeface="Arial" pitchFamily="34" charset="0"/>
                      </a:endParaRPr>
                    </a:p>
                  </a:txBody>
                  <a:tcPr marL="61620" marR="61620" marT="30810" marB="30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16017">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Bed tables, bedside lockers </a:t>
                      </a:r>
                      <a:endParaRPr lang="en-US" sz="1700" dirty="0">
                        <a:latin typeface="Arial" pitchFamily="34" charset="0"/>
                        <a:ea typeface="Times New Roman"/>
                        <a:cs typeface="Arial" pitchFamily="34" charset="0"/>
                      </a:endParaRPr>
                    </a:p>
                  </a:txBody>
                  <a:tcPr marL="68008" marR="68008" marT="34004" marB="340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Warm water and detergent wiper Duster </a:t>
                      </a:r>
                      <a:endParaRPr lang="en-US" sz="1700" dirty="0">
                        <a:latin typeface="Arial" pitchFamily="34" charset="0"/>
                        <a:ea typeface="Times New Roman"/>
                        <a:cs typeface="Arial" pitchFamily="34" charset="0"/>
                      </a:endParaRPr>
                    </a:p>
                  </a:txBody>
                  <a:tcPr marL="68008" marR="68008" marT="34004" marB="340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Cleaning </a:t>
                      </a:r>
                      <a:endParaRPr lang="en-US" sz="1700" dirty="0">
                        <a:latin typeface="Arial" pitchFamily="34" charset="0"/>
                        <a:ea typeface="Times New Roman"/>
                        <a:cs typeface="Arial" pitchFamily="34" charset="0"/>
                      </a:endParaRPr>
                    </a:p>
                  </a:txBody>
                  <a:tcPr marL="68008" marR="68008" marT="34004" marB="340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 Wipe down over bed table. Wipe top and underneath base and stand, using warm water and detergent. Dry on completion.</a:t>
                      </a:r>
                      <a:endParaRPr lang="en-US" sz="17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 Wipe down the bedside. Remove marks form fronts of draws and sides. Using warm water and detergent, wash the top to remove any sticky marks and dust.</a:t>
                      </a:r>
                      <a:endParaRPr lang="en-US" sz="1700" dirty="0">
                        <a:latin typeface="Arial" pitchFamily="34" charset="0"/>
                        <a:cs typeface="Arial" pitchFamily="34" charset="0"/>
                      </a:endParaRPr>
                    </a:p>
                  </a:txBody>
                  <a:tcPr marL="68008" marR="68008" marT="34004" marB="340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1" y="457201"/>
          <a:ext cx="8839199" cy="6248398"/>
        </p:xfrm>
        <a:graphic>
          <a:graphicData uri="http://schemas.openxmlformats.org/drawingml/2006/table">
            <a:tbl>
              <a:tblPr/>
              <a:tblGrid>
                <a:gridCol w="1647986"/>
                <a:gridCol w="2247253"/>
                <a:gridCol w="1198535"/>
                <a:gridCol w="3745425"/>
              </a:tblGrid>
              <a:tr h="532640">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Area/Items</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Item/Equipment</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Process</a:t>
                      </a:r>
                      <a:endParaRPr lang="en-US" sz="18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indent="-228600" algn="ctr">
                        <a:lnSpc>
                          <a:spcPct val="115000"/>
                        </a:lnSpc>
                        <a:spcBef>
                          <a:spcPts val="0"/>
                        </a:spcBef>
                        <a:spcAft>
                          <a:spcPts val="0"/>
                        </a:spcAft>
                        <a:tabLst>
                          <a:tab pos="457200" algn="l"/>
                        </a:tabLst>
                      </a:pPr>
                      <a:r>
                        <a:rPr lang="en-US" sz="1800" b="1" kern="1200" dirty="0">
                          <a:solidFill>
                            <a:srgbClr val="000000"/>
                          </a:solidFill>
                          <a:latin typeface="Arial" pitchFamily="34" charset="0"/>
                          <a:ea typeface="Times New Roman"/>
                          <a:cs typeface="Arial" pitchFamily="34" charset="0"/>
                        </a:rPr>
                        <a:t>Method/ Procedure</a:t>
                      </a:r>
                      <a:endParaRPr lang="en-US" sz="180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3304">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Light </a:t>
                      </a:r>
                      <a:r>
                        <a:rPr lang="en-US" sz="1800" kern="1200" dirty="0" smtClean="0">
                          <a:solidFill>
                            <a:srgbClr val="000000"/>
                          </a:solidFill>
                          <a:latin typeface="Arial" pitchFamily="34" charset="0"/>
                          <a:ea typeface="Times New Roman"/>
                          <a:cs typeface="Arial" pitchFamily="34" charset="0"/>
                        </a:rPr>
                        <a:t>Switches and over – bed lights</a:t>
                      </a:r>
                    </a:p>
                    <a:p>
                      <a:pPr marL="0" marR="0">
                        <a:lnSpc>
                          <a:spcPct val="115000"/>
                        </a:lnSpc>
                        <a:spcBef>
                          <a:spcPts val="0"/>
                        </a:spcBef>
                        <a:spcAft>
                          <a:spcPts val="0"/>
                        </a:spcAft>
                      </a:pPr>
                      <a:r>
                        <a:rPr lang="en-US" sz="1800" kern="1200" dirty="0" smtClean="0">
                          <a:solidFill>
                            <a:srgbClr val="000000"/>
                          </a:solidFill>
                          <a:latin typeface="Arial" pitchFamily="34" charset="0"/>
                          <a:ea typeface="Times New Roman"/>
                          <a:cs typeface="Arial" pitchFamily="34" charset="0"/>
                        </a:rPr>
                        <a:t> </a:t>
                      </a:r>
                      <a:endParaRPr lang="en-US" sz="18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Damp cloth (never wet) detergent warm water </a:t>
                      </a:r>
                      <a:endParaRPr lang="en-US" sz="18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a:t>
                      </a:r>
                      <a:endParaRPr lang="en-US" sz="18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Light switches to be cleaned of dust, spots and finger marks. Clean with a damp cloth (never wet) and detergent.</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Over-bed lighting to be damp dusted. Clean with warm water and detergent</a:t>
                      </a:r>
                      <a:r>
                        <a:rPr lang="en-US" sz="1800" kern="1200" dirty="0" smtClean="0">
                          <a:solidFill>
                            <a:srgbClr val="000000"/>
                          </a:solidFill>
                          <a:latin typeface="Arial" pitchFamily="34" charset="0"/>
                          <a:ea typeface="Times New Roman"/>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7529">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Curtains </a:t>
                      </a:r>
                      <a:endParaRPr lang="en-US" sz="1800" dirty="0">
                        <a:latin typeface="Arial" pitchFamily="34" charset="0"/>
                        <a:ea typeface="Times New Roman"/>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Soft clothes water mild soap solution </a:t>
                      </a:r>
                      <a:endParaRPr lang="en-US" sz="1800" dirty="0">
                        <a:latin typeface="Arial" pitchFamily="34" charset="0"/>
                        <a:ea typeface="Times New Roman"/>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Cleaning </a:t>
                      </a:r>
                      <a:endParaRPr lang="en-US" sz="1800" dirty="0">
                        <a:latin typeface="Arial" pitchFamily="34" charset="0"/>
                        <a:ea typeface="Times New Roman"/>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Clean with water and soap for curtains </a:t>
                      </a:r>
                      <a:endParaRPr lang="en-US" sz="1800" dirty="0">
                        <a:latin typeface="Arial" pitchFamily="34" charset="0"/>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4925">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White clothes </a:t>
                      </a:r>
                      <a:endParaRPr lang="en-US" sz="1800" dirty="0">
                        <a:latin typeface="Arial" pitchFamily="34" charset="0"/>
                        <a:ea typeface="Times New Roman"/>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a:solidFill>
                            <a:srgbClr val="000000"/>
                          </a:solidFill>
                          <a:latin typeface="Arial" pitchFamily="34" charset="0"/>
                          <a:ea typeface="Times New Roman"/>
                          <a:cs typeface="Arial" pitchFamily="34" charset="0"/>
                        </a:rPr>
                        <a:t>Sodium hypochlorite 1% tap water </a:t>
                      </a:r>
                      <a:endParaRPr lang="en-US" sz="1800">
                        <a:latin typeface="Arial" pitchFamily="34" charset="0"/>
                        <a:ea typeface="Times New Roman"/>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Washing </a:t>
                      </a:r>
                      <a:endParaRPr lang="en-US" sz="1800" dirty="0">
                        <a:latin typeface="Arial" pitchFamily="34" charset="0"/>
                        <a:ea typeface="Times New Roman"/>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Should be washed under running water and soaked in 1% sodium hypochlorite for 20 minutes.</a:t>
                      </a:r>
                      <a:endParaRPr lang="en-US" sz="1800" dirty="0">
                        <a:latin typeface="Arial" pitchFamily="34" charset="0"/>
                        <a:cs typeface="Arial" pitchFamily="34" charset="0"/>
                      </a:endParaRPr>
                    </a:p>
                    <a:p>
                      <a:pPr marL="349250" marR="0" indent="-123825">
                        <a:lnSpc>
                          <a:spcPct val="115000"/>
                        </a:lnSpc>
                        <a:spcBef>
                          <a:spcPts val="0"/>
                        </a:spcBef>
                        <a:spcAft>
                          <a:spcPts val="0"/>
                        </a:spcAft>
                        <a:tabLst/>
                      </a:pPr>
                      <a:r>
                        <a:rPr lang="en-US" sz="1800" kern="1200" dirty="0" smtClean="0">
                          <a:solidFill>
                            <a:srgbClr val="000000"/>
                          </a:solidFill>
                          <a:latin typeface="Arial" pitchFamily="34" charset="0"/>
                          <a:ea typeface="Times New Roman"/>
                          <a:cs typeface="Arial" pitchFamily="34" charset="0"/>
                        </a:rPr>
                        <a:t>  Note</a:t>
                      </a:r>
                      <a:r>
                        <a:rPr lang="en-US" sz="1800" kern="1200" dirty="0">
                          <a:solidFill>
                            <a:srgbClr val="000000"/>
                          </a:solidFill>
                          <a:latin typeface="Arial" pitchFamily="34" charset="0"/>
                          <a:ea typeface="Times New Roman"/>
                          <a:cs typeface="Arial" pitchFamily="34" charset="0"/>
                        </a:rPr>
                        <a:t>: </a:t>
                      </a:r>
                      <a:r>
                        <a:rPr lang="en-US" sz="1800" kern="1200" dirty="0" err="1">
                          <a:solidFill>
                            <a:srgbClr val="000000"/>
                          </a:solidFill>
                          <a:latin typeface="Arial" pitchFamily="34" charset="0"/>
                          <a:ea typeface="Times New Roman"/>
                          <a:cs typeface="Arial" pitchFamily="34" charset="0"/>
                        </a:rPr>
                        <a:t>PPE</a:t>
                      </a:r>
                      <a:r>
                        <a:rPr lang="en-US" sz="1800" kern="1200" dirty="0">
                          <a:solidFill>
                            <a:srgbClr val="000000"/>
                          </a:solidFill>
                          <a:latin typeface="Arial" pitchFamily="34" charset="0"/>
                          <a:ea typeface="Times New Roman"/>
                          <a:cs typeface="Arial" pitchFamily="34" charset="0"/>
                        </a:rPr>
                        <a:t> should be worn </a:t>
                      </a:r>
                      <a:r>
                        <a:rPr lang="en-US" sz="1800" kern="1200" dirty="0" smtClean="0">
                          <a:solidFill>
                            <a:srgbClr val="000000"/>
                          </a:solidFill>
                          <a:latin typeface="Arial" pitchFamily="34" charset="0"/>
                          <a:ea typeface="Times New Roman"/>
                          <a:cs typeface="Arial" pitchFamily="34" charset="0"/>
                        </a:rPr>
                        <a:t>while</a:t>
                      </a:r>
                      <a:r>
                        <a:rPr lang="en-US" sz="1800" kern="1200" baseline="0" dirty="0" smtClean="0">
                          <a:solidFill>
                            <a:srgbClr val="000000"/>
                          </a:solidFill>
                          <a:latin typeface="Arial" pitchFamily="34" charset="0"/>
                          <a:ea typeface="Times New Roman"/>
                          <a:cs typeface="Arial" pitchFamily="34" charset="0"/>
                        </a:rPr>
                        <a:t> </a:t>
                      </a:r>
                      <a:r>
                        <a:rPr lang="en-US" sz="1800" kern="1200" dirty="0" smtClean="0">
                          <a:solidFill>
                            <a:srgbClr val="000000"/>
                          </a:solidFill>
                          <a:latin typeface="Arial" pitchFamily="34" charset="0"/>
                          <a:ea typeface="Times New Roman"/>
                          <a:cs typeface="Arial" pitchFamily="34" charset="0"/>
                        </a:rPr>
                        <a:t>washing </a:t>
                      </a:r>
                      <a:r>
                        <a:rPr lang="en-US" sz="1800" kern="1200" dirty="0">
                          <a:solidFill>
                            <a:srgbClr val="000000"/>
                          </a:solidFill>
                          <a:latin typeface="Arial" pitchFamily="34" charset="0"/>
                          <a:ea typeface="Times New Roman"/>
                          <a:cs typeface="Arial" pitchFamily="34" charset="0"/>
                        </a:rPr>
                        <a:t>soiled linen.</a:t>
                      </a:r>
                      <a:endParaRPr lang="en-US" sz="1800" dirty="0">
                        <a:latin typeface="Arial" pitchFamily="34" charset="0"/>
                        <a:cs typeface="Arial" pitchFamily="34" charset="0"/>
                      </a:endParaRPr>
                    </a:p>
                  </a:txBody>
                  <a:tcPr marL="89979" marR="89979" marT="44990" marB="44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398" y="152400"/>
          <a:ext cx="8839201" cy="6581356"/>
        </p:xfrm>
        <a:graphic>
          <a:graphicData uri="http://schemas.openxmlformats.org/drawingml/2006/table">
            <a:tbl>
              <a:tblPr/>
              <a:tblGrid>
                <a:gridCol w="1752601"/>
                <a:gridCol w="1752600"/>
                <a:gridCol w="1143000"/>
                <a:gridCol w="4191000"/>
              </a:tblGrid>
              <a:tr h="646138">
                <a:tc>
                  <a:txBody>
                    <a:bodyPr/>
                    <a:lstStyle/>
                    <a:p>
                      <a:pPr marL="0" marR="0" algn="ctr">
                        <a:lnSpc>
                          <a:spcPct val="115000"/>
                        </a:lnSpc>
                        <a:spcBef>
                          <a:spcPts val="0"/>
                        </a:spcBef>
                        <a:spcAft>
                          <a:spcPts val="0"/>
                        </a:spcAft>
                      </a:pPr>
                      <a:r>
                        <a:rPr lang="en-US" sz="1700" b="1" kern="1200" dirty="0">
                          <a:solidFill>
                            <a:srgbClr val="000000"/>
                          </a:solidFill>
                          <a:latin typeface="Arial" pitchFamily="34" charset="0"/>
                          <a:ea typeface="Times New Roman"/>
                          <a:cs typeface="Arial" pitchFamily="34" charset="0"/>
                        </a:rPr>
                        <a:t>Area/Items</a:t>
                      </a:r>
                      <a:endParaRPr lang="en-US" sz="17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b="1" kern="1200" dirty="0">
                          <a:solidFill>
                            <a:srgbClr val="000000"/>
                          </a:solidFill>
                          <a:latin typeface="Arial" pitchFamily="34" charset="0"/>
                          <a:ea typeface="Times New Roman"/>
                          <a:cs typeface="Arial" pitchFamily="34" charset="0"/>
                        </a:rPr>
                        <a:t>Item/Equipment</a:t>
                      </a:r>
                      <a:endParaRPr lang="en-US" sz="17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700" b="1" kern="1200" dirty="0">
                          <a:solidFill>
                            <a:srgbClr val="000000"/>
                          </a:solidFill>
                          <a:latin typeface="Arial" pitchFamily="34" charset="0"/>
                          <a:ea typeface="Times New Roman"/>
                          <a:cs typeface="Arial" pitchFamily="34" charset="0"/>
                        </a:rPr>
                        <a:t>Process</a:t>
                      </a:r>
                      <a:endParaRPr lang="en-US" sz="17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indent="-228600" algn="ctr">
                        <a:lnSpc>
                          <a:spcPct val="115000"/>
                        </a:lnSpc>
                        <a:spcBef>
                          <a:spcPts val="0"/>
                        </a:spcBef>
                        <a:spcAft>
                          <a:spcPts val="0"/>
                        </a:spcAft>
                        <a:tabLst>
                          <a:tab pos="457200" algn="l"/>
                        </a:tabLst>
                      </a:pPr>
                      <a:r>
                        <a:rPr lang="en-US" sz="1700" b="1" kern="1200" dirty="0">
                          <a:solidFill>
                            <a:srgbClr val="000000"/>
                          </a:solidFill>
                          <a:latin typeface="Arial" pitchFamily="34" charset="0"/>
                          <a:ea typeface="Times New Roman"/>
                          <a:cs typeface="Arial" pitchFamily="34" charset="0"/>
                        </a:rPr>
                        <a:t>Method/ Procedure</a:t>
                      </a:r>
                      <a:endParaRPr lang="en-US" sz="170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7947">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Mattress and pillow covers (cloth)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Tap water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Washing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Mattress and pillows should  be covered with a reusable mattress cover.</a:t>
                      </a:r>
                      <a:endParaRPr lang="en-US" sz="17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It should be changed for each patient and when soiled sent to the laundry according to schedule.</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7947">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Mattress/ Pillow with </a:t>
                      </a:r>
                      <a:r>
                        <a:rPr lang="en-US" sz="1700" kern="1200" dirty="0" err="1">
                          <a:solidFill>
                            <a:srgbClr val="000000"/>
                          </a:solidFill>
                          <a:latin typeface="Arial" pitchFamily="34" charset="0"/>
                          <a:ea typeface="Times New Roman"/>
                          <a:cs typeface="Arial" pitchFamily="34" charset="0"/>
                        </a:rPr>
                        <a:t>rexin</a:t>
                      </a:r>
                      <a:r>
                        <a:rPr lang="en-US" sz="1700" kern="1200" dirty="0">
                          <a:solidFill>
                            <a:srgbClr val="000000"/>
                          </a:solidFill>
                          <a:latin typeface="Arial" pitchFamily="34" charset="0"/>
                          <a:ea typeface="Times New Roman"/>
                          <a:cs typeface="Arial" pitchFamily="34" charset="0"/>
                        </a:rPr>
                        <a:t> cover</a:t>
                      </a:r>
                      <a:endParaRPr lang="en-US" sz="1700" dirty="0">
                        <a:latin typeface="Arial" pitchFamily="34" charset="0"/>
                        <a:ea typeface="Times New Roman"/>
                        <a:cs typeface="Arial" pitchFamily="34" charset="0"/>
                      </a:endParaRPr>
                    </a:p>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Normal/ without </a:t>
                      </a:r>
                      <a:r>
                        <a:rPr lang="en-US" sz="1700" kern="1200" dirty="0" err="1">
                          <a:solidFill>
                            <a:srgbClr val="000000"/>
                          </a:solidFill>
                          <a:latin typeface="Arial" pitchFamily="34" charset="0"/>
                          <a:ea typeface="Times New Roman"/>
                          <a:cs typeface="Arial" pitchFamily="34" charset="0"/>
                        </a:rPr>
                        <a:t>rexin</a:t>
                      </a:r>
                      <a:r>
                        <a:rPr lang="en-US" sz="1700" kern="1200" dirty="0">
                          <a:solidFill>
                            <a:srgbClr val="000000"/>
                          </a:solidFill>
                          <a:latin typeface="Arial" pitchFamily="34" charset="0"/>
                          <a:ea typeface="Times New Roman"/>
                          <a:cs typeface="Arial" pitchFamily="34" charset="0"/>
                        </a:rPr>
                        <a:t>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Sodium hypochlorite 1% </a:t>
                      </a:r>
                      <a:endParaRPr lang="en-US" sz="1700" dirty="0">
                        <a:latin typeface="Arial" pitchFamily="34" charset="0"/>
                        <a:ea typeface="Times New Roman"/>
                        <a:cs typeface="Arial" pitchFamily="34" charset="0"/>
                      </a:endParaRPr>
                    </a:p>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Sunlight</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Terminal </a:t>
                      </a:r>
                      <a:endParaRPr lang="en-US" sz="1700" dirty="0">
                        <a:latin typeface="Arial" pitchFamily="34" charset="0"/>
                        <a:ea typeface="Times New Roman"/>
                        <a:cs typeface="Arial" pitchFamily="34" charset="0"/>
                      </a:endParaRPr>
                    </a:p>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Damp dusting and cleaning </a:t>
                      </a:r>
                      <a:endParaRPr lang="en-US" sz="1700" dirty="0">
                        <a:latin typeface="Arial" pitchFamily="34" charset="0"/>
                        <a:ea typeface="Times New Roman"/>
                        <a:cs typeface="Arial" pitchFamily="34" charset="0"/>
                      </a:endParaRPr>
                    </a:p>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Drying in sunlight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If with </a:t>
                      </a:r>
                      <a:r>
                        <a:rPr lang="en-US" sz="1700" kern="1200" dirty="0" err="1">
                          <a:solidFill>
                            <a:srgbClr val="000000"/>
                          </a:solidFill>
                          <a:latin typeface="Arial" pitchFamily="34" charset="0"/>
                          <a:ea typeface="Times New Roman"/>
                          <a:cs typeface="Arial" pitchFamily="34" charset="0"/>
                        </a:rPr>
                        <a:t>rexin</a:t>
                      </a:r>
                      <a:r>
                        <a:rPr lang="en-US" sz="1700" kern="1200" dirty="0">
                          <a:solidFill>
                            <a:srgbClr val="000000"/>
                          </a:solidFill>
                          <a:latin typeface="Arial" pitchFamily="34" charset="0"/>
                          <a:ea typeface="Times New Roman"/>
                          <a:cs typeface="Arial" pitchFamily="34" charset="0"/>
                        </a:rPr>
                        <a:t> cover, can be cleaned with 1%  sodium hypochlorite before use for next patient </a:t>
                      </a:r>
                      <a:endParaRPr lang="en-US" sz="17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If routine mattress, dry it in bright sunlight for 1-2 days before using for next patient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7947">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Water jars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Vim powder soap and water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Cleaning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Recommended boiled water for drinking</a:t>
                      </a:r>
                      <a:endParaRPr lang="en-US" sz="17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700" kern="1200" dirty="0">
                          <a:solidFill>
                            <a:srgbClr val="000000"/>
                          </a:solidFill>
                          <a:latin typeface="Arial" pitchFamily="34" charset="0"/>
                          <a:ea typeface="Times New Roman"/>
                          <a:cs typeface="Arial" pitchFamily="34" charset="0"/>
                        </a:rPr>
                        <a:t>Water jars should be Scrubbed/cleaned with soap and water and boiled water before filling with water.</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1" y="76200"/>
          <a:ext cx="8915399" cy="6477001"/>
        </p:xfrm>
        <a:graphic>
          <a:graphicData uri="http://schemas.openxmlformats.org/drawingml/2006/table">
            <a:tbl>
              <a:tblPr/>
              <a:tblGrid>
                <a:gridCol w="2613133"/>
                <a:gridCol w="2003329"/>
                <a:gridCol w="4298937"/>
              </a:tblGrid>
              <a:tr h="640820">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Area/Items</a:t>
                      </a:r>
                      <a:endParaRPr lang="en-US" sz="1800" b="1"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Item/Equipment</a:t>
                      </a:r>
                      <a:endParaRPr lang="en-US" sz="1800" b="1"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Process</a:t>
                      </a:r>
                      <a:endParaRPr lang="en-US" sz="1800" b="1"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379">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kern="1200" dirty="0" smtClean="0">
                          <a:solidFill>
                            <a:schemeClr val="tx1"/>
                          </a:solidFill>
                          <a:latin typeface="Arial" pitchFamily="34" charset="0"/>
                          <a:ea typeface="Times New Roman"/>
                          <a:cs typeface="Arial" pitchFamily="34" charset="0"/>
                        </a:rPr>
                        <a:t>Cleaning of toilets</a:t>
                      </a:r>
                      <a:endParaRPr lang="en-US" sz="2000" b="1" dirty="0" smtClean="0">
                        <a:solidFill>
                          <a:schemeClr val="tx1"/>
                        </a:solidFill>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1050" dirty="0">
                        <a:latin typeface="Calibri"/>
                        <a:ea typeface="Times New Roman"/>
                        <a:cs typeface="Times New Roman"/>
                      </a:endParaRPr>
                    </a:p>
                  </a:txBody>
                  <a:tcPr marL="62861" marR="62861" marT="31430" marB="314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83707">
                <a:tc>
                  <a:txBody>
                    <a:bodyPr/>
                    <a:lstStyle/>
                    <a:p>
                      <a:pPr marL="0" marR="0">
                        <a:lnSpc>
                          <a:spcPct val="115000"/>
                        </a:lnSpc>
                        <a:spcBef>
                          <a:spcPts val="0"/>
                        </a:spcBef>
                        <a:spcAft>
                          <a:spcPts val="0"/>
                        </a:spcAft>
                      </a:pPr>
                      <a:r>
                        <a:rPr lang="en-US" sz="1800" b="0" kern="1200" dirty="0">
                          <a:solidFill>
                            <a:schemeClr val="tx1"/>
                          </a:solidFill>
                          <a:latin typeface="Arial" pitchFamily="34" charset="0"/>
                          <a:ea typeface="Times New Roman"/>
                          <a:cs typeface="Arial" pitchFamily="34" charset="0"/>
                        </a:rPr>
                        <a:t>Toilet pot/ commode </a:t>
                      </a:r>
                      <a:endParaRPr lang="en-US" sz="1800" b="0" dirty="0">
                        <a:solidFill>
                          <a:schemeClr val="tx1"/>
                        </a:solidFill>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b="0" kern="1200" dirty="0">
                          <a:solidFill>
                            <a:schemeClr val="tx1"/>
                          </a:solidFill>
                          <a:latin typeface="Arial" pitchFamily="34" charset="0"/>
                          <a:ea typeface="Times New Roman"/>
                          <a:cs typeface="Arial" pitchFamily="34" charset="0"/>
                        </a:rPr>
                        <a:t>Sodium hypochlorite 1% Soap Powder / long handle angular brush </a:t>
                      </a:r>
                      <a:endParaRPr lang="en-US" sz="1800" b="0" dirty="0">
                        <a:solidFill>
                          <a:schemeClr val="tx1"/>
                        </a:solidFill>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b="0" kern="1200" dirty="0">
                          <a:solidFill>
                            <a:schemeClr val="tx1"/>
                          </a:solidFill>
                          <a:latin typeface="Arial" pitchFamily="34" charset="0"/>
                          <a:ea typeface="Times New Roman"/>
                          <a:cs typeface="Arial" pitchFamily="34" charset="0"/>
                        </a:rPr>
                        <a:t> Inside of toilet pot / commode:</a:t>
                      </a:r>
                      <a:endParaRPr lang="en-US" sz="1800" b="0" dirty="0">
                        <a:solidFill>
                          <a:schemeClr val="tx1"/>
                        </a:solidFill>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b="0" kern="1200" dirty="0">
                          <a:solidFill>
                            <a:schemeClr val="tx1"/>
                          </a:solidFill>
                          <a:latin typeface="Arial" pitchFamily="34" charset="0"/>
                          <a:ea typeface="Times New Roman"/>
                          <a:cs typeface="Arial" pitchFamily="34" charset="0"/>
                        </a:rPr>
                        <a:t> Scrub with the recommended agents and the long handle angular brush.</a:t>
                      </a:r>
                      <a:endParaRPr lang="en-US" sz="1800" b="0" dirty="0">
                        <a:solidFill>
                          <a:schemeClr val="tx1"/>
                        </a:solidFill>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b="0" kern="1200" dirty="0">
                          <a:solidFill>
                            <a:schemeClr val="tx1"/>
                          </a:solidFill>
                          <a:latin typeface="Arial" pitchFamily="34" charset="0"/>
                          <a:ea typeface="Times New Roman"/>
                          <a:cs typeface="Arial" pitchFamily="34" charset="0"/>
                        </a:rPr>
                        <a:t> Outside: Clean with recommended agents; use a nylon scrubber. </a:t>
                      </a:r>
                      <a:endParaRPr 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0957">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Lid / commode </a:t>
                      </a:r>
                      <a:endParaRPr lang="en-US" sz="18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dirty="0">
                          <a:solidFill>
                            <a:srgbClr val="000000"/>
                          </a:solidFill>
                          <a:latin typeface="Arial" pitchFamily="34" charset="0"/>
                          <a:ea typeface="Times New Roman"/>
                          <a:cs typeface="Arial" pitchFamily="34" charset="0"/>
                        </a:rPr>
                        <a:t>Nylon scrubber and soap powder </a:t>
                      </a:r>
                      <a:endParaRPr lang="en-US" sz="18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Wet and scrub with soap powder and the nylon scrubber inside and outside.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0138">
                <a:tc>
                  <a:txBody>
                    <a:bodyPr/>
                    <a:lstStyle/>
                    <a:p>
                      <a:pPr marL="0" marR="0">
                        <a:lnSpc>
                          <a:spcPct val="115000"/>
                        </a:lnSpc>
                        <a:spcBef>
                          <a:spcPts val="0"/>
                        </a:spcBef>
                        <a:spcAft>
                          <a:spcPts val="0"/>
                        </a:spcAft>
                      </a:pPr>
                      <a:r>
                        <a:rPr lang="en-US" sz="1800" kern="1200">
                          <a:solidFill>
                            <a:srgbClr val="000000"/>
                          </a:solidFill>
                          <a:latin typeface="Arial" pitchFamily="34" charset="0"/>
                          <a:ea typeface="Times New Roman"/>
                          <a:cs typeface="Arial" pitchFamily="34" charset="0"/>
                        </a:rPr>
                        <a:t>Toilet floor </a:t>
                      </a:r>
                      <a:endParaRPr lang="en-US" sz="180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kern="1200">
                          <a:solidFill>
                            <a:srgbClr val="000000"/>
                          </a:solidFill>
                          <a:latin typeface="Arial" pitchFamily="34" charset="0"/>
                          <a:ea typeface="Times New Roman"/>
                          <a:cs typeface="Arial" pitchFamily="34" charset="0"/>
                        </a:rPr>
                        <a:t>Soap powder and scrubbing brush / nylon broom </a:t>
                      </a:r>
                      <a:endParaRPr lang="en-US" sz="180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Scrub floor with soap powder and the scrubbing brush </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wash with water </a:t>
                      </a:r>
                      <a:endParaRPr lang="en-US" sz="1800" dirty="0">
                        <a:latin typeface="Arial" pitchFamily="34" charset="0"/>
                        <a:cs typeface="Arial" pitchFamily="34" charset="0"/>
                      </a:endParaRPr>
                    </a:p>
                    <a:p>
                      <a:pPr marL="342900" marR="0" lvl="0" indent="-342900">
                        <a:lnSpc>
                          <a:spcPct val="115000"/>
                        </a:lnSpc>
                        <a:spcBef>
                          <a:spcPts val="0"/>
                        </a:spcBef>
                        <a:spcAft>
                          <a:spcPts val="0"/>
                        </a:spcAft>
                        <a:buFont typeface="Arial"/>
                        <a:buChar char="•"/>
                        <a:tabLst>
                          <a:tab pos="457200" algn="l"/>
                        </a:tabLst>
                      </a:pPr>
                      <a:r>
                        <a:rPr lang="en-US" sz="1800" kern="1200" dirty="0">
                          <a:solidFill>
                            <a:srgbClr val="000000"/>
                          </a:solidFill>
                          <a:latin typeface="Arial" pitchFamily="34" charset="0"/>
                          <a:ea typeface="Times New Roman"/>
                          <a:cs typeface="Arial" pitchFamily="34" charset="0"/>
                        </a:rPr>
                        <a:t> Use sodium hypochlorite 1%  dilution </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96641"/>
          <a:ext cx="9144000" cy="6624047"/>
        </p:xfrm>
        <a:graphic>
          <a:graphicData uri="http://schemas.openxmlformats.org/drawingml/2006/table">
            <a:tbl>
              <a:tblPr/>
              <a:tblGrid>
                <a:gridCol w="1371600"/>
                <a:gridCol w="1676400"/>
                <a:gridCol w="1905000"/>
                <a:gridCol w="4191000"/>
              </a:tblGrid>
              <a:tr h="338181">
                <a:tc>
                  <a:txBody>
                    <a:bodyPr/>
                    <a:lstStyle/>
                    <a:p>
                      <a:pPr marL="0" marR="0" algn="ctr">
                        <a:lnSpc>
                          <a:spcPct val="115000"/>
                        </a:lnSpc>
                        <a:spcBef>
                          <a:spcPts val="0"/>
                        </a:spcBef>
                        <a:spcAft>
                          <a:spcPts val="0"/>
                        </a:spcAft>
                      </a:pPr>
                      <a:r>
                        <a:rPr lang="en-US" sz="1600" b="1" kern="1200" dirty="0">
                          <a:solidFill>
                            <a:srgbClr val="000000"/>
                          </a:solidFill>
                          <a:latin typeface="Arial" pitchFamily="34" charset="0"/>
                          <a:ea typeface="Times New Roman"/>
                          <a:cs typeface="Arial" pitchFamily="34" charset="0"/>
                        </a:rPr>
                        <a:t>Area/Items</a:t>
                      </a:r>
                      <a:endParaRPr lang="en-US" sz="10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kern="1200" dirty="0">
                          <a:solidFill>
                            <a:srgbClr val="000000"/>
                          </a:solidFill>
                          <a:latin typeface="Arial" pitchFamily="34" charset="0"/>
                          <a:ea typeface="Times New Roman"/>
                          <a:cs typeface="Arial" pitchFamily="34" charset="0"/>
                        </a:rPr>
                        <a:t>Item/Equipment</a:t>
                      </a:r>
                      <a:endParaRPr lang="en-US" sz="10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kern="1200" dirty="0">
                          <a:solidFill>
                            <a:srgbClr val="000000"/>
                          </a:solidFill>
                          <a:latin typeface="Arial" pitchFamily="34" charset="0"/>
                          <a:ea typeface="Times New Roman"/>
                          <a:cs typeface="Arial" pitchFamily="34" charset="0"/>
                        </a:rPr>
                        <a:t>Process</a:t>
                      </a:r>
                      <a:endParaRPr lang="en-US" sz="1000" dirty="0">
                        <a:latin typeface="Arial" pitchFamily="34" charset="0"/>
                        <a:ea typeface="Times New Roman"/>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indent="-228600" algn="l">
                        <a:lnSpc>
                          <a:spcPct val="115000"/>
                        </a:lnSpc>
                        <a:spcBef>
                          <a:spcPts val="0"/>
                        </a:spcBef>
                        <a:spcAft>
                          <a:spcPts val="0"/>
                        </a:spcAft>
                        <a:tabLst>
                          <a:tab pos="457200" algn="l"/>
                        </a:tabLst>
                      </a:pPr>
                      <a:r>
                        <a:rPr lang="en-US" sz="1600" b="1" kern="1200" dirty="0">
                          <a:solidFill>
                            <a:srgbClr val="000000"/>
                          </a:solidFill>
                          <a:latin typeface="Arial" pitchFamily="34" charset="0"/>
                          <a:ea typeface="Times New Roman"/>
                          <a:cs typeface="Arial" pitchFamily="34" charset="0"/>
                        </a:rPr>
                        <a:t>Method/ Procedure</a:t>
                      </a:r>
                      <a:endParaRPr lang="en-US" sz="1000" dirty="0">
                        <a:latin typeface="Arial" pitchFamily="34" charset="0"/>
                        <a:cs typeface="Arial" pitchFamily="34" charset="0"/>
                      </a:endParaRPr>
                    </a:p>
                  </a:txBody>
                  <a:tcPr marL="62861" marR="62861" marT="31430" marB="3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7122">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Tap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Nylon scrubber and soap powder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None/>
                        <a:tabLst>
                          <a:tab pos="457200" algn="l"/>
                        </a:tabLst>
                      </a:pPr>
                      <a:r>
                        <a:rPr lang="en-US" sz="1700" kern="1200" dirty="0">
                          <a:solidFill>
                            <a:srgbClr val="000000"/>
                          </a:solidFill>
                          <a:latin typeface="Arial" pitchFamily="34" charset="0"/>
                          <a:ea typeface="Times New Roman"/>
                          <a:cs typeface="Arial" pitchFamily="34" charset="0"/>
                        </a:rPr>
                        <a:t> Wet and scrub with soap powder and the nylon scrubber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7122">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Outside sink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Soap powder and nylon scrubber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None/>
                        <a:tabLst>
                          <a:tab pos="457200" algn="l"/>
                        </a:tabLst>
                      </a:pPr>
                      <a:r>
                        <a:rPr lang="en-US" sz="1700" kern="1200" dirty="0">
                          <a:solidFill>
                            <a:srgbClr val="000000"/>
                          </a:solidFill>
                          <a:latin typeface="Arial" pitchFamily="34" charset="0"/>
                          <a:ea typeface="Times New Roman"/>
                          <a:cs typeface="Arial" pitchFamily="34" charset="0"/>
                        </a:rPr>
                        <a:t> Scrub with the nylon scrubber.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19760">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Showers area / Taps and fittings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Warm water Detergent powder nylon Scrubber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117475" algn="just">
                        <a:lnSpc>
                          <a:spcPct val="115000"/>
                        </a:lnSpc>
                        <a:spcBef>
                          <a:spcPts val="0"/>
                        </a:spcBef>
                        <a:spcAft>
                          <a:spcPts val="0"/>
                        </a:spcAft>
                        <a:buFont typeface="Arial" pitchFamily="34" charset="0"/>
                        <a:buChar char="•"/>
                        <a:tabLst>
                          <a:tab pos="457200" algn="l"/>
                        </a:tabLst>
                      </a:pPr>
                      <a:r>
                        <a:rPr lang="en-US" sz="1700" kern="1200" dirty="0">
                          <a:solidFill>
                            <a:srgbClr val="000000"/>
                          </a:solidFill>
                          <a:latin typeface="Arial" pitchFamily="34" charset="0"/>
                          <a:ea typeface="Times New Roman"/>
                          <a:cs typeface="Arial" pitchFamily="34" charset="0"/>
                        </a:rPr>
                        <a:t> Thoroughly scrub the </a:t>
                      </a:r>
                      <a:r>
                        <a:rPr lang="en-US" sz="1700" kern="1200" dirty="0" smtClean="0">
                          <a:solidFill>
                            <a:srgbClr val="000000"/>
                          </a:solidFill>
                          <a:latin typeface="Arial" pitchFamily="34" charset="0"/>
                          <a:ea typeface="Times New Roman"/>
                          <a:cs typeface="Arial" pitchFamily="34" charset="0"/>
                        </a:rPr>
                        <a:t>floors/tiles </a:t>
                      </a:r>
                      <a:r>
                        <a:rPr lang="en-US" sz="1700" kern="1200" dirty="0">
                          <a:solidFill>
                            <a:srgbClr val="000000"/>
                          </a:solidFill>
                          <a:latin typeface="Arial" pitchFamily="34" charset="0"/>
                          <a:ea typeface="Times New Roman"/>
                          <a:cs typeface="Arial" pitchFamily="34" charset="0"/>
                        </a:rPr>
                        <a:t>with warm water and detergent </a:t>
                      </a:r>
                      <a:endParaRPr lang="en-US" sz="1700" dirty="0">
                        <a:latin typeface="Arial" pitchFamily="34" charset="0"/>
                        <a:cs typeface="Arial" pitchFamily="34" charset="0"/>
                      </a:endParaRPr>
                    </a:p>
                    <a:p>
                      <a:pPr marL="342900" marR="0" lvl="0" indent="-117475" algn="just">
                        <a:lnSpc>
                          <a:spcPct val="115000"/>
                        </a:lnSpc>
                        <a:spcBef>
                          <a:spcPts val="0"/>
                        </a:spcBef>
                        <a:spcAft>
                          <a:spcPts val="0"/>
                        </a:spcAft>
                        <a:buFont typeface="Arial" pitchFamily="34" charset="0"/>
                        <a:buChar char="•"/>
                        <a:tabLst>
                          <a:tab pos="457200" algn="l"/>
                        </a:tabLst>
                      </a:pPr>
                      <a:r>
                        <a:rPr lang="en-US" sz="1700" kern="1200" dirty="0">
                          <a:solidFill>
                            <a:srgbClr val="000000"/>
                          </a:solidFill>
                          <a:latin typeface="Arial" pitchFamily="34" charset="0"/>
                          <a:ea typeface="Times New Roman"/>
                          <a:cs typeface="Arial" pitchFamily="34" charset="0"/>
                        </a:rPr>
                        <a:t> </a:t>
                      </a:r>
                      <a:r>
                        <a:rPr lang="en-US" sz="1700" kern="1200" dirty="0" smtClean="0">
                          <a:solidFill>
                            <a:srgbClr val="000000"/>
                          </a:solidFill>
                          <a:latin typeface="Arial" pitchFamily="34" charset="0"/>
                          <a:ea typeface="Times New Roman"/>
                          <a:cs typeface="Arial" pitchFamily="34" charset="0"/>
                        </a:rPr>
                        <a:t>Wipe </a:t>
                      </a:r>
                      <a:r>
                        <a:rPr lang="en-US" sz="1700" kern="1200" dirty="0">
                          <a:solidFill>
                            <a:srgbClr val="000000"/>
                          </a:solidFill>
                          <a:latin typeface="Arial" pitchFamily="34" charset="0"/>
                          <a:ea typeface="Times New Roman"/>
                          <a:cs typeface="Arial" pitchFamily="34" charset="0"/>
                        </a:rPr>
                        <a:t>over taps and fittings with a damp cloth and detergent. </a:t>
                      </a:r>
                      <a:endParaRPr lang="en-US" sz="1700" dirty="0">
                        <a:latin typeface="Arial" pitchFamily="34" charset="0"/>
                        <a:cs typeface="Arial" pitchFamily="34" charset="0"/>
                      </a:endParaRPr>
                    </a:p>
                    <a:p>
                      <a:pPr marL="342900" marR="0" lvl="0" indent="-117475" algn="just">
                        <a:lnSpc>
                          <a:spcPct val="115000"/>
                        </a:lnSpc>
                        <a:spcBef>
                          <a:spcPts val="0"/>
                        </a:spcBef>
                        <a:spcAft>
                          <a:spcPts val="0"/>
                        </a:spcAft>
                        <a:buFont typeface="Arial" pitchFamily="34" charset="0"/>
                        <a:buChar char="•"/>
                        <a:tabLst>
                          <a:tab pos="457200" algn="l"/>
                        </a:tabLst>
                      </a:pPr>
                      <a:r>
                        <a:rPr lang="en-US" sz="1700" kern="1200" dirty="0">
                          <a:solidFill>
                            <a:srgbClr val="000000"/>
                          </a:solidFill>
                          <a:latin typeface="Arial" pitchFamily="34" charset="0"/>
                          <a:ea typeface="Times New Roman"/>
                          <a:cs typeface="Arial" pitchFamily="34" charset="0"/>
                        </a:rPr>
                        <a:t> </a:t>
                      </a:r>
                      <a:r>
                        <a:rPr lang="en-US" sz="1700" kern="1200" dirty="0" smtClean="0">
                          <a:solidFill>
                            <a:srgbClr val="000000"/>
                          </a:solidFill>
                          <a:latin typeface="Arial" pitchFamily="34" charset="0"/>
                          <a:ea typeface="Times New Roman"/>
                          <a:cs typeface="Arial" pitchFamily="34" charset="0"/>
                        </a:rPr>
                        <a:t>Care </a:t>
                      </a:r>
                      <a:r>
                        <a:rPr lang="en-US" sz="1700" kern="1200" dirty="0">
                          <a:solidFill>
                            <a:srgbClr val="000000"/>
                          </a:solidFill>
                          <a:latin typeface="Arial" pitchFamily="34" charset="0"/>
                          <a:ea typeface="Times New Roman"/>
                          <a:cs typeface="Arial" pitchFamily="34" charset="0"/>
                        </a:rPr>
                        <a:t>should be taken to clean the underside of taps and fittings.</a:t>
                      </a:r>
                      <a:endParaRPr lang="en-US" sz="1700" dirty="0">
                        <a:latin typeface="Arial" pitchFamily="34" charset="0"/>
                        <a:cs typeface="Arial" pitchFamily="34" charset="0"/>
                      </a:endParaRPr>
                    </a:p>
                    <a:p>
                      <a:pPr marL="342900" marR="0" lvl="0" indent="-117475" algn="l">
                        <a:lnSpc>
                          <a:spcPct val="115000"/>
                        </a:lnSpc>
                        <a:spcBef>
                          <a:spcPts val="0"/>
                        </a:spcBef>
                        <a:spcAft>
                          <a:spcPts val="0"/>
                        </a:spcAft>
                        <a:buFont typeface="Arial" pitchFamily="34" charset="0"/>
                        <a:buChar char="•"/>
                        <a:tabLst>
                          <a:tab pos="457200" algn="l"/>
                        </a:tabLst>
                      </a:pPr>
                      <a:r>
                        <a:rPr lang="en-US" sz="1700" kern="1200" dirty="0">
                          <a:solidFill>
                            <a:srgbClr val="000000"/>
                          </a:solidFill>
                          <a:latin typeface="Arial" pitchFamily="34" charset="0"/>
                          <a:ea typeface="Times New Roman"/>
                          <a:cs typeface="Arial" pitchFamily="34" charset="0"/>
                        </a:rPr>
                        <a:t> </a:t>
                      </a:r>
                      <a:r>
                        <a:rPr lang="en-US" sz="1700" kern="1200" dirty="0" smtClean="0">
                          <a:solidFill>
                            <a:srgbClr val="000000"/>
                          </a:solidFill>
                          <a:latin typeface="Arial" pitchFamily="34" charset="0"/>
                          <a:ea typeface="Times New Roman"/>
                          <a:cs typeface="Arial" pitchFamily="34" charset="0"/>
                        </a:rPr>
                        <a:t>Taps </a:t>
                      </a:r>
                      <a:r>
                        <a:rPr lang="en-US" sz="1700" kern="1200" dirty="0">
                          <a:solidFill>
                            <a:srgbClr val="000000"/>
                          </a:solidFill>
                          <a:latin typeface="Arial" pitchFamily="34" charset="0"/>
                          <a:ea typeface="Times New Roman"/>
                          <a:cs typeface="Arial" pitchFamily="34" charset="0"/>
                        </a:rPr>
                        <a:t>should be dried after cleaning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4720">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Soap dispensers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700" kern="1200" dirty="0">
                          <a:solidFill>
                            <a:srgbClr val="000000"/>
                          </a:solidFill>
                          <a:latin typeface="Arial" pitchFamily="34" charset="0"/>
                          <a:ea typeface="Times New Roman"/>
                          <a:cs typeface="Arial" pitchFamily="34" charset="0"/>
                        </a:rPr>
                        <a:t>Detergent and water </a:t>
                      </a:r>
                      <a:endParaRPr lang="en-US" sz="17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a:lnSpc>
                          <a:spcPct val="115000"/>
                        </a:lnSpc>
                        <a:spcBef>
                          <a:spcPts val="0"/>
                        </a:spcBef>
                        <a:spcAft>
                          <a:spcPts val="0"/>
                        </a:spcAft>
                        <a:buFont typeface="Arial"/>
                        <a:buChar char="•"/>
                        <a:tabLst>
                          <a:tab pos="457200" algn="l"/>
                        </a:tabLst>
                      </a:pPr>
                      <a:r>
                        <a:rPr lang="en-US" sz="1700" kern="1200" dirty="0" smtClean="0">
                          <a:solidFill>
                            <a:srgbClr val="000000"/>
                          </a:solidFill>
                          <a:latin typeface="Arial" pitchFamily="34" charset="0"/>
                          <a:ea typeface="Times New Roman"/>
                          <a:cs typeface="Arial" pitchFamily="34" charset="0"/>
                        </a:rPr>
                        <a:t>Daily </a:t>
                      </a:r>
                      <a:r>
                        <a:rPr lang="en-US" sz="1700" kern="1200" dirty="0">
                          <a:solidFill>
                            <a:srgbClr val="000000"/>
                          </a:solidFill>
                          <a:latin typeface="Arial" pitchFamily="34" charset="0"/>
                          <a:ea typeface="Times New Roman"/>
                          <a:cs typeface="Arial" pitchFamily="34" charset="0"/>
                        </a:rPr>
                        <a:t>dusting </a:t>
                      </a:r>
                      <a:endParaRPr lang="en-US" sz="1700" dirty="0">
                        <a:latin typeface="Arial" pitchFamily="34" charset="0"/>
                        <a:cs typeface="Arial" pitchFamily="34" charset="0"/>
                      </a:endParaRPr>
                    </a:p>
                    <a:p>
                      <a:pPr marL="342900" marR="0" lvl="0" indent="-342900" algn="just">
                        <a:lnSpc>
                          <a:spcPct val="115000"/>
                        </a:lnSpc>
                        <a:spcBef>
                          <a:spcPts val="0"/>
                        </a:spcBef>
                        <a:spcAft>
                          <a:spcPts val="0"/>
                        </a:spcAft>
                        <a:buFont typeface="Arial"/>
                        <a:buChar char="•"/>
                        <a:tabLst>
                          <a:tab pos="457200" algn="l"/>
                        </a:tabLst>
                      </a:pPr>
                      <a:r>
                        <a:rPr lang="en-US" sz="1700" kern="1200" dirty="0" smtClean="0">
                          <a:solidFill>
                            <a:srgbClr val="000000"/>
                          </a:solidFill>
                          <a:latin typeface="Arial" pitchFamily="34" charset="0"/>
                          <a:ea typeface="Times New Roman"/>
                          <a:cs typeface="Arial" pitchFamily="34" charset="0"/>
                        </a:rPr>
                        <a:t>Should </a:t>
                      </a:r>
                      <a:r>
                        <a:rPr lang="en-US" sz="1700" kern="1200" dirty="0">
                          <a:solidFill>
                            <a:srgbClr val="000000"/>
                          </a:solidFill>
                          <a:latin typeface="Arial" pitchFamily="34" charset="0"/>
                          <a:ea typeface="Times New Roman"/>
                          <a:cs typeface="Arial" pitchFamily="34" charset="0"/>
                        </a:rPr>
                        <a:t>be cleaned weekly with detergent and water and dried. </a:t>
                      </a:r>
                      <a:endParaRPr lang="en-US" sz="17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700" dirty="0">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55">
                <a:tc gridSpan="4">
                  <a:txBody>
                    <a:bodyPr/>
                    <a:lstStyle/>
                    <a:p>
                      <a:pPr marL="0" marR="0">
                        <a:lnSpc>
                          <a:spcPct val="115000"/>
                        </a:lnSpc>
                        <a:spcBef>
                          <a:spcPts val="0"/>
                        </a:spcBef>
                        <a:spcAft>
                          <a:spcPts val="0"/>
                        </a:spcAft>
                      </a:pPr>
                      <a:r>
                        <a:rPr lang="en-US" sz="1800" b="1" kern="1200" dirty="0">
                          <a:solidFill>
                            <a:srgbClr val="000000"/>
                          </a:solidFill>
                          <a:latin typeface="Arial" pitchFamily="34" charset="0"/>
                          <a:ea typeface="Times New Roman"/>
                          <a:cs typeface="Arial" pitchFamily="34" charset="0"/>
                        </a:rPr>
                        <a:t>Note: </a:t>
                      </a:r>
                      <a:r>
                        <a:rPr lang="en-US" sz="1800" kern="1200" dirty="0">
                          <a:solidFill>
                            <a:srgbClr val="000000"/>
                          </a:solidFill>
                          <a:latin typeface="Arial" pitchFamily="34" charset="0"/>
                          <a:ea typeface="Times New Roman"/>
                          <a:cs typeface="Arial" pitchFamily="34" charset="0"/>
                        </a:rPr>
                        <a:t>Dry the floors with a separate drying mop.</a:t>
                      </a:r>
                      <a:r>
                        <a:rPr lang="en-US" sz="1800" b="1" kern="1200" dirty="0">
                          <a:solidFill>
                            <a:srgbClr val="000000"/>
                          </a:solidFill>
                          <a:latin typeface="Arial" pitchFamily="34" charset="0"/>
                          <a:ea typeface="Times New Roman"/>
                          <a:cs typeface="Arial" pitchFamily="34" charset="0"/>
                        </a:rPr>
                        <a:t> </a:t>
                      </a:r>
                      <a:endParaRPr lang="en-US" sz="1800" dirty="0">
                        <a:latin typeface="Arial" pitchFamily="34" charset="0"/>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pic>
        <p:nvPicPr>
          <p:cNvPr id="5" name="Picture 4"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smtClean="0">
                <a:latin typeface="Lucida Sans Unicode" pitchFamily="34" charset="0"/>
                <a:cs typeface="Lucida Sans Unicode" pitchFamily="34" charset="0"/>
              </a:rPr>
              <a:t>Standard Precautions: </a:t>
            </a:r>
            <a:br>
              <a:rPr lang="en-US" altLang="en-US" sz="3600" b="1" dirty="0" smtClean="0">
                <a:latin typeface="Lucida Sans Unicode" pitchFamily="34" charset="0"/>
                <a:cs typeface="Lucida Sans Unicode" pitchFamily="34" charset="0"/>
              </a:rPr>
            </a:br>
            <a:r>
              <a:rPr lang="en-US" altLang="en-US" sz="3600" b="1" dirty="0" smtClean="0">
                <a:latin typeface="Lucida Sans Unicode" pitchFamily="34" charset="0"/>
                <a:cs typeface="Lucida Sans Unicode" pitchFamily="34" charset="0"/>
              </a:rPr>
              <a:t>Maintaining Clean Environment</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p:txBody>
          <a:bodyPr>
            <a:normAutofit/>
          </a:bodyPr>
          <a:lstStyle/>
          <a:p>
            <a:pPr>
              <a:lnSpc>
                <a:spcPct val="150000"/>
              </a:lnSpc>
            </a:pPr>
            <a:r>
              <a:rPr lang="en-US" sz="2800" dirty="0" smtClean="0">
                <a:latin typeface="Arial" pitchFamily="34" charset="0"/>
                <a:cs typeface="Arial" pitchFamily="34" charset="0"/>
              </a:rPr>
              <a:t>Clean and Disinfect all surfaces. This includes horizontal, vertical and contact surfaces </a:t>
            </a:r>
          </a:p>
          <a:p>
            <a:pPr>
              <a:lnSpc>
                <a:spcPct val="150000"/>
              </a:lnSpc>
            </a:pPr>
            <a:r>
              <a:rPr lang="en-US" sz="2800" dirty="0" smtClean="0">
                <a:latin typeface="Arial" pitchFamily="34" charset="0"/>
                <a:cs typeface="Arial" pitchFamily="34" charset="0"/>
              </a:rPr>
              <a:t>Disinfect all “high-touch” surfaces daily and upon discharge</a:t>
            </a:r>
          </a:p>
          <a:p>
            <a:pPr>
              <a:lnSpc>
                <a:spcPct val="150000"/>
              </a:lnSpc>
            </a:pPr>
            <a:r>
              <a:rPr lang="en-US" sz="2800" dirty="0" smtClean="0">
                <a:latin typeface="Arial" pitchFamily="34" charset="0"/>
                <a:cs typeface="Arial" pitchFamily="34" charset="0"/>
              </a:rPr>
              <a:t>Clean floors on a regular basis, when spills occur and when visibly soiled</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smtClean="0">
                <a:latin typeface="Lucida Sans Unicode" pitchFamily="34" charset="0"/>
                <a:cs typeface="Lucida Sans Unicode" pitchFamily="34" charset="0"/>
              </a:rPr>
              <a:t>Standard Precautions:</a:t>
            </a:r>
            <a:br>
              <a:rPr lang="en-US" altLang="en-US" sz="3600" b="1" dirty="0" smtClean="0">
                <a:latin typeface="Lucida Sans Unicode" pitchFamily="34" charset="0"/>
                <a:cs typeface="Lucida Sans Unicode" pitchFamily="34" charset="0"/>
              </a:rPr>
            </a:br>
            <a:r>
              <a:rPr lang="en-US" altLang="en-US" sz="3600" b="1" dirty="0" smtClean="0">
                <a:latin typeface="Lucida Sans Unicode" pitchFamily="34" charset="0"/>
                <a:cs typeface="Lucida Sans Unicode" pitchFamily="34" charset="0"/>
              </a:rPr>
              <a:t>Biomedical Waste Disposal</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p:txBody>
          <a:bodyPr>
            <a:normAutofit/>
          </a:bodyPr>
          <a:lstStyle/>
          <a:p>
            <a:pPr>
              <a:lnSpc>
                <a:spcPct val="150000"/>
              </a:lnSpc>
              <a:buNone/>
            </a:pPr>
            <a:r>
              <a:rPr lang="en-US" sz="2800" b="1" dirty="0" smtClean="0">
                <a:latin typeface="Arial" pitchFamily="34" charset="0"/>
                <a:cs typeface="Arial" pitchFamily="34" charset="0"/>
              </a:rPr>
              <a:t>Steps of waste disposal</a:t>
            </a:r>
          </a:p>
          <a:p>
            <a:pPr lvl="2">
              <a:lnSpc>
                <a:spcPct val="150000"/>
              </a:lnSpc>
              <a:spcBef>
                <a:spcPct val="30000"/>
              </a:spcBef>
              <a:buNone/>
            </a:pPr>
            <a:r>
              <a:rPr lang="en-US" sz="2800" dirty="0" smtClean="0">
                <a:latin typeface="Arial" pitchFamily="34" charset="0"/>
                <a:cs typeface="Arial" pitchFamily="34" charset="0"/>
              </a:rPr>
              <a:t> A. Segregation</a:t>
            </a:r>
          </a:p>
          <a:p>
            <a:pPr lvl="2">
              <a:lnSpc>
                <a:spcPct val="150000"/>
              </a:lnSpc>
              <a:spcBef>
                <a:spcPct val="30000"/>
              </a:spcBef>
              <a:buNone/>
            </a:pPr>
            <a:r>
              <a:rPr lang="en-US" sz="2800" dirty="0" smtClean="0">
                <a:latin typeface="Arial" pitchFamily="34" charset="0"/>
                <a:cs typeface="Arial" pitchFamily="34" charset="0"/>
              </a:rPr>
              <a:t> B. Collection and Storage</a:t>
            </a:r>
          </a:p>
          <a:p>
            <a:pPr lvl="2">
              <a:lnSpc>
                <a:spcPct val="150000"/>
              </a:lnSpc>
              <a:spcBef>
                <a:spcPct val="30000"/>
              </a:spcBef>
              <a:buNone/>
            </a:pPr>
            <a:r>
              <a:rPr lang="en-US" sz="2800" dirty="0" smtClean="0">
                <a:latin typeface="Arial" pitchFamily="34" charset="0"/>
                <a:cs typeface="Arial" pitchFamily="34" charset="0"/>
              </a:rPr>
              <a:t> C. Transportation</a:t>
            </a:r>
          </a:p>
          <a:p>
            <a:pPr lvl="2">
              <a:lnSpc>
                <a:spcPct val="150000"/>
              </a:lnSpc>
              <a:spcBef>
                <a:spcPct val="30000"/>
              </a:spcBef>
              <a:buNone/>
            </a:pPr>
            <a:r>
              <a:rPr lang="en-US" sz="2800" dirty="0" smtClean="0">
                <a:latin typeface="Arial" pitchFamily="34" charset="0"/>
                <a:cs typeface="Arial" pitchFamily="34" charset="0"/>
              </a:rPr>
              <a:t> D. Treatment and disposal</a:t>
            </a:r>
          </a:p>
          <a:p>
            <a:pPr>
              <a:lnSpc>
                <a:spcPct val="150000"/>
              </a:lnSpc>
            </a:pPr>
            <a:endParaRPr lang="en-US" sz="2800" dirty="0" smtClean="0">
              <a:latin typeface="Arial" pitchFamily="34" charset="0"/>
              <a:cs typeface="Arial" pitchFamily="34" charset="0"/>
            </a:endParaRPr>
          </a:p>
          <a:p>
            <a:pPr>
              <a:lnSpc>
                <a:spcPct val="150000"/>
              </a:lnSpc>
            </a:pP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Lucida Sans Unicode" pitchFamily="34" charset="0"/>
                <a:cs typeface="Lucida Sans Unicode" pitchFamily="34" charset="0"/>
              </a:rPr>
              <a:t>Categories of BMW</a:t>
            </a:r>
            <a:endParaRPr lang="en-US" sz="3600" b="1" dirty="0">
              <a:latin typeface="Lucida Sans Unicode" pitchFamily="34" charset="0"/>
              <a:cs typeface="Lucida Sans Unicode"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node\Desktop\th.jpg"/>
          <p:cNvPicPr>
            <a:picLocks noChangeAspect="1" noChangeArrowheads="1"/>
          </p:cNvPicPr>
          <p:nvPr/>
        </p:nvPicPr>
        <p:blipFill>
          <a:blip r:embed="rId6"/>
          <a:srcRect/>
          <a:stretch>
            <a:fillRect/>
          </a:stretch>
        </p:blipFill>
        <p:spPr bwMode="auto">
          <a:xfrm>
            <a:off x="0" y="0"/>
            <a:ext cx="1143000" cy="1447800"/>
          </a:xfrm>
          <a:prstGeom prst="rect">
            <a:avLst/>
          </a:prstGeom>
          <a:noFill/>
        </p:spPr>
      </p:pic>
      <p:pic>
        <p:nvPicPr>
          <p:cNvPr id="6" name="Picture 5" descr="C:\Users\ollin\Downloads\SIHFW logo.PNG"/>
          <p:cNvPicPr>
            <a:picLocks noChangeAspect="1" noChangeArrowheads="1"/>
          </p:cNvPicPr>
          <p:nvPr/>
        </p:nvPicPr>
        <p:blipFill>
          <a:blip r:embed="rId7"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Cover"/>
          <p:cNvPicPr>
            <a:picLocks noChangeAspect="1" noChangeArrowheads="1"/>
          </p:cNvPicPr>
          <p:nvPr/>
        </p:nvPicPr>
        <p:blipFill>
          <a:blip r:embed="rId2"/>
          <a:srcRect/>
          <a:stretch>
            <a:fillRect/>
          </a:stretch>
        </p:blipFill>
        <p:spPr bwMode="auto">
          <a:xfrm>
            <a:off x="-152400" y="0"/>
            <a:ext cx="9144000" cy="6858000"/>
          </a:xfrm>
          <a:prstGeom prst="rect">
            <a:avLst/>
          </a:prstGeom>
          <a:noFill/>
          <a:ln w="9525">
            <a:noFill/>
            <a:miter lim="800000"/>
            <a:headEnd/>
            <a:tailEnd/>
          </a:ln>
        </p:spPr>
      </p:pic>
      <p:pic>
        <p:nvPicPr>
          <p:cNvPr id="2050" name="Picture 2" descr="C:\Users\node\Desktop\thJB0ORGIA.jpg"/>
          <p:cNvPicPr>
            <a:picLocks noChangeAspect="1" noChangeArrowheads="1"/>
          </p:cNvPicPr>
          <p:nvPr/>
        </p:nvPicPr>
        <p:blipFill>
          <a:blip r:embed="rId3"/>
          <a:srcRect/>
          <a:stretch>
            <a:fillRect/>
          </a:stretch>
        </p:blipFill>
        <p:spPr bwMode="auto">
          <a:xfrm>
            <a:off x="5328138" y="3962400"/>
            <a:ext cx="3282462" cy="2133600"/>
          </a:xfrm>
          <a:prstGeom prst="rect">
            <a:avLst/>
          </a:prstGeom>
          <a:noFill/>
        </p:spPr>
      </p:pic>
      <p:sp>
        <p:nvSpPr>
          <p:cNvPr id="4" name="Rectangle 3"/>
          <p:cNvSpPr/>
          <p:nvPr/>
        </p:nvSpPr>
        <p:spPr>
          <a:xfrm>
            <a:off x="5486400" y="617220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 puncture proof leak proof Container</a:t>
            </a:r>
            <a:endParaRPr lang="en-US" dirty="0"/>
          </a:p>
        </p:txBody>
      </p:sp>
      <p:pic>
        <p:nvPicPr>
          <p:cNvPr id="6" name="Picture 2" descr="C:\Users\node\Desktop\th.jpg"/>
          <p:cNvPicPr>
            <a:picLocks noChangeAspect="1" noChangeArrowheads="1"/>
          </p:cNvPicPr>
          <p:nvPr/>
        </p:nvPicPr>
        <p:blipFill>
          <a:blip r:embed="rId4"/>
          <a:srcRect/>
          <a:stretch>
            <a:fillRect/>
          </a:stretch>
        </p:blipFill>
        <p:spPr bwMode="auto">
          <a:xfrm>
            <a:off x="-152400" y="0"/>
            <a:ext cx="1143000" cy="1371600"/>
          </a:xfrm>
          <a:prstGeom prst="rect">
            <a:avLst/>
          </a:prstGeom>
          <a:noFill/>
        </p:spPr>
      </p:pic>
      <p:pic>
        <p:nvPicPr>
          <p:cNvPr id="7" name="Picture 6" descr="C:\Users\ollin\Downloads\SIHFW logo.PNG"/>
          <p:cNvPicPr>
            <a:picLocks noChangeAspect="1" noChangeArrowheads="1"/>
          </p:cNvPicPr>
          <p:nvPr/>
        </p:nvPicPr>
        <p:blipFill>
          <a:blip r:embed="rId5" cstate="print"/>
          <a:srcRect/>
          <a:stretch>
            <a:fillRect/>
          </a:stretch>
        </p:blipFill>
        <p:spPr bwMode="auto">
          <a:xfrm>
            <a:off x="8077200" y="0"/>
            <a:ext cx="1066800" cy="1033868"/>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86800" cy="1143000"/>
          </a:xfrm>
        </p:spPr>
        <p:txBody>
          <a:bodyPr>
            <a:noAutofit/>
          </a:bodyPr>
          <a:lstStyle/>
          <a:p>
            <a:r>
              <a:rPr lang="en-US" altLang="en-US" sz="3400" b="1" dirty="0" smtClean="0">
                <a:latin typeface="Lucida Sans Unicode" pitchFamily="34" charset="0"/>
                <a:cs typeface="Lucida Sans Unicode" pitchFamily="34" charset="0"/>
              </a:rPr>
              <a:t/>
            </a:r>
            <a:br>
              <a:rPr lang="en-US" altLang="en-US" sz="3400" b="1" dirty="0" smtClean="0">
                <a:latin typeface="Lucida Sans Unicode" pitchFamily="34" charset="0"/>
                <a:cs typeface="Lucida Sans Unicode" pitchFamily="34" charset="0"/>
              </a:rPr>
            </a:br>
            <a:r>
              <a:rPr lang="en-US" altLang="en-US" sz="3400" b="1" dirty="0" smtClean="0">
                <a:latin typeface="Lucida Sans Unicode" pitchFamily="34" charset="0"/>
                <a:cs typeface="Lucida Sans Unicode" pitchFamily="34" charset="0"/>
              </a:rPr>
              <a:t>Common sources of infection in HCF</a:t>
            </a:r>
            <a:br>
              <a:rPr lang="en-US" altLang="en-US" sz="3400" b="1" dirty="0" smtClean="0">
                <a:latin typeface="Lucida Sans Unicode" pitchFamily="34" charset="0"/>
                <a:cs typeface="Lucida Sans Unicode" pitchFamily="34" charset="0"/>
              </a:rPr>
            </a:br>
            <a:endParaRPr lang="en-US" sz="3400" dirty="0">
              <a:latin typeface="Lucida Sans Unicode" pitchFamily="34" charset="0"/>
              <a:cs typeface="Lucida Sans Unicode" pitchFamily="34" charset="0"/>
            </a:endParaRPr>
          </a:p>
        </p:txBody>
      </p:sp>
      <p:sp>
        <p:nvSpPr>
          <p:cNvPr id="3" name="Content Placeholder 2"/>
          <p:cNvSpPr>
            <a:spLocks noGrp="1"/>
          </p:cNvSpPr>
          <p:nvPr>
            <p:ph idx="1"/>
          </p:nvPr>
        </p:nvSpPr>
        <p:spPr>
          <a:xfrm>
            <a:off x="381000" y="1066800"/>
            <a:ext cx="8229600" cy="4724400"/>
          </a:xfrm>
        </p:spPr>
        <p:txBody>
          <a:bodyPr>
            <a:normAutofit/>
          </a:bodyPr>
          <a:lstStyle/>
          <a:p>
            <a:pPr marL="234950" indent="-234950" algn="just">
              <a:lnSpc>
                <a:spcPct val="150000"/>
              </a:lnSpc>
            </a:pPr>
            <a:r>
              <a:rPr lang="en-US" altLang="en-US" sz="2800" dirty="0" smtClean="0">
                <a:latin typeface="Arial" pitchFamily="34" charset="0"/>
                <a:cs typeface="Arial" pitchFamily="34" charset="0"/>
              </a:rPr>
              <a:t>Environment : Blood, body fluids, secretions, excretions, placenta, contaminated  sharps and other equipments. </a:t>
            </a:r>
          </a:p>
          <a:p>
            <a:pPr marL="234950" indent="-234950" algn="just">
              <a:lnSpc>
                <a:spcPct val="150000"/>
              </a:lnSpc>
            </a:pPr>
            <a:r>
              <a:rPr lang="en-US" altLang="en-US" sz="2800" dirty="0" smtClean="0">
                <a:latin typeface="Arial" pitchFamily="34" charset="0"/>
                <a:cs typeface="Arial" pitchFamily="34" charset="0"/>
              </a:rPr>
              <a:t>Other clients and attendants </a:t>
            </a:r>
          </a:p>
          <a:p>
            <a:pPr marL="234950" indent="-234950" algn="just">
              <a:lnSpc>
                <a:spcPct val="150000"/>
              </a:lnSpc>
            </a:pPr>
            <a:r>
              <a:rPr lang="en-US" altLang="en-US" sz="2800" dirty="0" smtClean="0">
                <a:latin typeface="Arial" pitchFamily="34" charset="0"/>
                <a:cs typeface="Arial" pitchFamily="34" charset="0"/>
              </a:rPr>
              <a:t>Health care delivery personnel</a:t>
            </a:r>
          </a:p>
          <a:p>
            <a:pPr marL="234950" indent="-234950" algn="just">
              <a:lnSpc>
                <a:spcPct val="150000"/>
              </a:lnSpc>
            </a:pPr>
            <a:r>
              <a:rPr lang="en-US" altLang="en-US" sz="2800" dirty="0" smtClean="0">
                <a:latin typeface="Arial" pitchFamily="34" charset="0"/>
                <a:cs typeface="Arial" pitchFamily="34" charset="0"/>
              </a:rPr>
              <a:t>People in the community </a:t>
            </a:r>
          </a:p>
          <a:p>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4" descr="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2" descr="C:\Users\node\Desktop\thJB0ORGIA.jpg"/>
          <p:cNvPicPr>
            <a:picLocks noChangeAspect="1" noChangeArrowheads="1"/>
          </p:cNvPicPr>
          <p:nvPr/>
        </p:nvPicPr>
        <p:blipFill>
          <a:blip r:embed="rId3"/>
          <a:srcRect/>
          <a:stretch>
            <a:fillRect/>
          </a:stretch>
        </p:blipFill>
        <p:spPr bwMode="auto">
          <a:xfrm>
            <a:off x="7010400" y="1752600"/>
            <a:ext cx="2133599" cy="1981200"/>
          </a:xfrm>
          <a:prstGeom prst="rect">
            <a:avLst/>
          </a:prstGeom>
          <a:noFill/>
        </p:spPr>
      </p:pic>
      <p:sp>
        <p:nvSpPr>
          <p:cNvPr id="4" name="Rectangle 3"/>
          <p:cNvSpPr/>
          <p:nvPr/>
        </p:nvSpPr>
        <p:spPr>
          <a:xfrm>
            <a:off x="7010400" y="3810000"/>
            <a:ext cx="2133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 Puncture Proof Leak Proof Container</a:t>
            </a:r>
            <a:endParaRPr lang="en-US" dirty="0"/>
          </a:p>
        </p:txBody>
      </p:sp>
      <p:pic>
        <p:nvPicPr>
          <p:cNvPr id="5" name="Picture 2" descr="C:\Users\node\Desktop\th.jpg"/>
          <p:cNvPicPr>
            <a:picLocks noChangeAspect="1" noChangeArrowheads="1"/>
          </p:cNvPicPr>
          <p:nvPr/>
        </p:nvPicPr>
        <p:blipFill>
          <a:blip r:embed="rId4"/>
          <a:srcRect/>
          <a:stretch>
            <a:fillRect/>
          </a:stretch>
        </p:blipFill>
        <p:spPr bwMode="auto">
          <a:xfrm>
            <a:off x="0" y="0"/>
            <a:ext cx="1143000" cy="1600200"/>
          </a:xfrm>
          <a:prstGeom prst="rect">
            <a:avLst/>
          </a:prstGeom>
          <a:noFill/>
        </p:spPr>
      </p:pic>
      <p:pic>
        <p:nvPicPr>
          <p:cNvPr id="6" name="Picture 5" descr="C:\Users\ollin\Downloads\SIHFW logo.PNG"/>
          <p:cNvPicPr>
            <a:picLocks noChangeAspect="1" noChangeArrowheads="1"/>
          </p:cNvPicPr>
          <p:nvPr/>
        </p:nvPicPr>
        <p:blipFill>
          <a:blip r:embed="rId5"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Lucida Sans Unicode" pitchFamily="34" charset="0"/>
                <a:cs typeface="Lucida Sans Unicode" pitchFamily="34" charset="0"/>
              </a:rPr>
              <a:t>Community setting </a:t>
            </a:r>
            <a:br>
              <a:rPr lang="en-US" sz="3600" b="1" dirty="0" smtClean="0">
                <a:latin typeface="Lucida Sans Unicode" pitchFamily="34" charset="0"/>
                <a:cs typeface="Lucida Sans Unicode" pitchFamily="34" charset="0"/>
              </a:rPr>
            </a:br>
            <a:r>
              <a:rPr lang="en-US" sz="3600" b="1" dirty="0" smtClean="0">
                <a:latin typeface="Lucida Sans Unicode" pitchFamily="34" charset="0"/>
                <a:cs typeface="Lucida Sans Unicode" pitchFamily="34" charset="0"/>
              </a:rPr>
              <a:t>(Applicable to all staff)</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457200" y="1371600"/>
            <a:ext cx="8229600" cy="5486400"/>
          </a:xfrm>
        </p:spPr>
        <p:txBody>
          <a:bodyPr>
            <a:normAutofit fontScale="85000" lnSpcReduction="10000"/>
          </a:bodyPr>
          <a:lstStyle/>
          <a:p>
            <a:pPr>
              <a:buNone/>
            </a:pPr>
            <a:r>
              <a:rPr lang="en-US" dirty="0" smtClean="0">
                <a:latin typeface="Arial" pitchFamily="34" charset="0"/>
                <a:cs typeface="Arial" pitchFamily="34" charset="0"/>
              </a:rPr>
              <a:t>Individuals without respiratory symptoms should: </a:t>
            </a:r>
          </a:p>
          <a:p>
            <a:pPr algn="just"/>
            <a:r>
              <a:rPr lang="en-US" dirty="0" smtClean="0">
                <a:latin typeface="Arial" pitchFamily="34" charset="0"/>
                <a:cs typeface="Arial" pitchFamily="34" charset="0"/>
              </a:rPr>
              <a:t>Avoid agglomerations and frequency of closed crowded spaces;</a:t>
            </a:r>
          </a:p>
          <a:p>
            <a:pPr algn="just"/>
            <a:r>
              <a:rPr lang="en-US" dirty="0" smtClean="0">
                <a:latin typeface="Arial" pitchFamily="34" charset="0"/>
                <a:cs typeface="Arial" pitchFamily="34" charset="0"/>
              </a:rPr>
              <a:t>Maintain distance of at least 1 meter from any individual with 2019-ncov respiratory symptoms (</a:t>
            </a:r>
            <a:r>
              <a:rPr lang="en-US" dirty="0" err="1" smtClean="0">
                <a:latin typeface="Arial" pitchFamily="34" charset="0"/>
                <a:cs typeface="Arial" pitchFamily="34" charset="0"/>
              </a:rPr>
              <a:t>e.G.</a:t>
            </a:r>
            <a:r>
              <a:rPr lang="en-US" dirty="0" smtClean="0">
                <a:latin typeface="Arial" pitchFamily="34" charset="0"/>
                <a:cs typeface="Arial" pitchFamily="34" charset="0"/>
              </a:rPr>
              <a:t>, Coughing, sneezing);</a:t>
            </a:r>
          </a:p>
          <a:p>
            <a:pPr algn="just"/>
            <a:r>
              <a:rPr lang="en-US" dirty="0" smtClean="0">
                <a:latin typeface="Arial" pitchFamily="34" charset="0"/>
                <a:cs typeface="Arial" pitchFamily="34" charset="0"/>
              </a:rPr>
              <a:t> Perform hand hygiene frequently, using alcohol-based hand rub if hands are not visibly soiled or soap and water when hands are visibly soiled;</a:t>
            </a:r>
          </a:p>
          <a:p>
            <a:pPr algn="just"/>
            <a:r>
              <a:rPr lang="en-US" dirty="0" smtClean="0">
                <a:latin typeface="Arial" pitchFamily="34" charset="0"/>
                <a:cs typeface="Arial" pitchFamily="34" charset="0"/>
              </a:rPr>
              <a:t>If coughing or sneezing, cover nose and mouth with flexed elbow or paper tissue, dispose-off tissue immediately after use and perform hand hygiene; </a:t>
            </a:r>
            <a:endParaRPr lang="en-US"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Lucida Sans Unicode" pitchFamily="34" charset="0"/>
                <a:cs typeface="Lucida Sans Unicode" pitchFamily="34" charset="0"/>
              </a:rPr>
              <a:t>Community setting </a:t>
            </a:r>
            <a:br>
              <a:rPr lang="en-US" sz="3600" b="1" dirty="0" smtClean="0">
                <a:latin typeface="Lucida Sans Unicode" pitchFamily="34" charset="0"/>
                <a:cs typeface="Lucida Sans Unicode" pitchFamily="34" charset="0"/>
              </a:rPr>
            </a:br>
            <a:r>
              <a:rPr lang="en-US" sz="3600" b="1" dirty="0" smtClean="0">
                <a:latin typeface="Lucida Sans Unicode" pitchFamily="34" charset="0"/>
                <a:cs typeface="Lucida Sans Unicode" pitchFamily="34" charset="0"/>
              </a:rPr>
              <a:t>(Applicable to all staff)</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p:txBody>
          <a:bodyPr>
            <a:normAutofit/>
          </a:bodyPr>
          <a:lstStyle/>
          <a:p>
            <a:pPr>
              <a:lnSpc>
                <a:spcPct val="150000"/>
              </a:lnSpc>
            </a:pPr>
            <a:r>
              <a:rPr lang="en-US" sz="2800" dirty="0" smtClean="0">
                <a:latin typeface="Arial" pitchFamily="34" charset="0"/>
                <a:cs typeface="Arial" pitchFamily="34" charset="0"/>
              </a:rPr>
              <a:t>Refrain from touching mouth and nose;</a:t>
            </a:r>
          </a:p>
          <a:p>
            <a:pPr>
              <a:lnSpc>
                <a:spcPct val="150000"/>
              </a:lnSpc>
            </a:pPr>
            <a:r>
              <a:rPr lang="en-US" sz="2800" dirty="0" smtClean="0">
                <a:latin typeface="Arial" pitchFamily="34" charset="0"/>
                <a:cs typeface="Arial" pitchFamily="34" charset="0"/>
              </a:rPr>
              <a:t>A medical mask is not required, as no evidence is available on its usefulness to protect non-sick persons.</a:t>
            </a:r>
          </a:p>
          <a:p>
            <a:pPr>
              <a:lnSpc>
                <a:spcPct val="150000"/>
              </a:lnSpc>
            </a:pPr>
            <a:r>
              <a:rPr lang="en-US" sz="2800" dirty="0" smtClean="0">
                <a:latin typeface="Arial" pitchFamily="34" charset="0"/>
                <a:cs typeface="Arial" pitchFamily="34" charset="0"/>
              </a:rPr>
              <a:t>However, masks might be worn according to local cultural habits. </a:t>
            </a:r>
          </a:p>
          <a:p>
            <a:pPr>
              <a:lnSpc>
                <a:spcPct val="150000"/>
              </a:lnSpc>
            </a:pP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1143000"/>
          </a:xfrm>
        </p:spPr>
        <p:txBody>
          <a:bodyPr>
            <a:noAutofit/>
          </a:bodyPr>
          <a:lstStyle/>
          <a:p>
            <a:r>
              <a:rPr lang="en-US" sz="3600" b="1" dirty="0" smtClean="0">
                <a:latin typeface="Lucida Sans Unicode" pitchFamily="34" charset="0"/>
                <a:cs typeface="Lucida Sans Unicode" pitchFamily="34" charset="0"/>
              </a:rPr>
              <a:t>Community setting</a:t>
            </a:r>
            <a:br>
              <a:rPr lang="en-US" sz="3600" b="1" dirty="0" smtClean="0">
                <a:latin typeface="Lucida Sans Unicode" pitchFamily="34" charset="0"/>
                <a:cs typeface="Lucida Sans Unicode" pitchFamily="34" charset="0"/>
              </a:rPr>
            </a:br>
            <a:r>
              <a:rPr lang="en-US" sz="3600" b="1" dirty="0" smtClean="0">
                <a:latin typeface="Lucida Sans Unicode" pitchFamily="34" charset="0"/>
                <a:cs typeface="Lucida Sans Unicode" pitchFamily="34" charset="0"/>
              </a:rPr>
              <a:t> (Applicable to all staff)</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228600" y="1371600"/>
            <a:ext cx="8686800" cy="4800600"/>
          </a:xfrm>
        </p:spPr>
        <p:txBody>
          <a:bodyPr>
            <a:normAutofit/>
          </a:bodyPr>
          <a:lstStyle/>
          <a:p>
            <a:pPr algn="just">
              <a:lnSpc>
                <a:spcPct val="150000"/>
              </a:lnSpc>
              <a:buNone/>
            </a:pPr>
            <a:r>
              <a:rPr lang="en-US" sz="2800" dirty="0" smtClean="0">
                <a:latin typeface="Arial" pitchFamily="34" charset="0"/>
                <a:cs typeface="Arial" pitchFamily="34" charset="0"/>
              </a:rPr>
              <a:t>Individuals with respiratory symptoms should:</a:t>
            </a:r>
          </a:p>
          <a:p>
            <a:pPr algn="just">
              <a:lnSpc>
                <a:spcPct val="150000"/>
              </a:lnSpc>
            </a:pPr>
            <a:r>
              <a:rPr lang="en-US" sz="2800" dirty="0" smtClean="0">
                <a:latin typeface="Arial" pitchFamily="34" charset="0"/>
                <a:cs typeface="Arial" pitchFamily="34" charset="0"/>
              </a:rPr>
              <a:t> Wear a medical mask and seek medical care if experiencing fever, cough and difficulty breathing, as soon as possible or in accordance with to local protocols; </a:t>
            </a:r>
          </a:p>
          <a:p>
            <a:pPr algn="just">
              <a:lnSpc>
                <a:spcPct val="150000"/>
              </a:lnSpc>
            </a:pPr>
            <a:r>
              <a:rPr lang="en-US" sz="2800" dirty="0" smtClean="0">
                <a:latin typeface="Arial" pitchFamily="34" charset="0"/>
                <a:cs typeface="Arial" pitchFamily="34" charset="0"/>
              </a:rPr>
              <a:t>Follow the below advice regarding appropriate mask management. </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smtClean="0">
                <a:latin typeface="Lucida Sans Unicode" pitchFamily="34" charset="0"/>
                <a:cs typeface="Lucida Sans Unicode" pitchFamily="34" charset="0"/>
              </a:rPr>
              <a:t>Health care workers should: </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228600" y="838200"/>
            <a:ext cx="8686800" cy="5486400"/>
          </a:xfrm>
        </p:spPr>
        <p:txBody>
          <a:bodyPr>
            <a:noAutofit/>
          </a:bodyPr>
          <a:lstStyle/>
          <a:p>
            <a:pPr algn="just"/>
            <a:r>
              <a:rPr lang="en-US" sz="2700" dirty="0" smtClean="0">
                <a:latin typeface="Arial" pitchFamily="34" charset="0"/>
                <a:cs typeface="Arial" pitchFamily="34" charset="0"/>
              </a:rPr>
              <a:t>Wear a medical mask when entering a room where patients suspected or confirmed of being infected with 2019-ncov are admitted and in any situation of care provided to a suspected or confirmed case; </a:t>
            </a:r>
          </a:p>
          <a:p>
            <a:pPr algn="just"/>
            <a:r>
              <a:rPr lang="en-US" sz="2700" dirty="0" smtClean="0">
                <a:latin typeface="Arial" pitchFamily="34" charset="0"/>
                <a:cs typeface="Arial" pitchFamily="34" charset="0"/>
              </a:rPr>
              <a:t>Use a particulate respirator at least as protective as a US national institute for occupational safety and health (</a:t>
            </a:r>
            <a:r>
              <a:rPr lang="en-US" sz="2700" dirty="0" err="1" smtClean="0">
                <a:latin typeface="Arial" pitchFamily="34" charset="0"/>
                <a:cs typeface="Arial" pitchFamily="34" charset="0"/>
              </a:rPr>
              <a:t>niosh</a:t>
            </a:r>
            <a:r>
              <a:rPr lang="en-US" sz="2700" dirty="0" smtClean="0">
                <a:latin typeface="Arial" pitchFamily="34" charset="0"/>
                <a:cs typeface="Arial" pitchFamily="34" charset="0"/>
              </a:rPr>
              <a:t>)-certified N95, European union (EU) standard FFP2, or equivalent, when performing aerosol-generating procedures such as: </a:t>
            </a:r>
          </a:p>
          <a:p>
            <a:pPr lvl="1" algn="just">
              <a:buFont typeface="Arial" pitchFamily="34" charset="0"/>
              <a:buChar char="•"/>
            </a:pPr>
            <a:r>
              <a:rPr lang="en-US" sz="2000" dirty="0" smtClean="0">
                <a:latin typeface="Arial" pitchFamily="34" charset="0"/>
                <a:cs typeface="Arial" pitchFamily="34" charset="0"/>
              </a:rPr>
              <a:t> Tracheal intubation</a:t>
            </a:r>
          </a:p>
          <a:p>
            <a:pPr lvl="1" algn="just">
              <a:buFont typeface="Arial" pitchFamily="34" charset="0"/>
              <a:buChar char="•"/>
            </a:pPr>
            <a:r>
              <a:rPr lang="en-US" sz="2000" dirty="0" smtClean="0">
                <a:latin typeface="Arial" pitchFamily="34" charset="0"/>
                <a:cs typeface="Arial" pitchFamily="34" charset="0"/>
              </a:rPr>
              <a:t> Non-invasive ventilation</a:t>
            </a:r>
          </a:p>
          <a:p>
            <a:pPr lvl="1" algn="just">
              <a:buFont typeface="Arial" pitchFamily="34" charset="0"/>
              <a:buChar char="•"/>
            </a:pPr>
            <a:r>
              <a:rPr lang="en-US" sz="2000" dirty="0" smtClean="0">
                <a:latin typeface="Arial" pitchFamily="34" charset="0"/>
                <a:cs typeface="Arial" pitchFamily="34" charset="0"/>
              </a:rPr>
              <a:t> Tracheotomy</a:t>
            </a:r>
          </a:p>
          <a:p>
            <a:pPr lvl="1" algn="just">
              <a:buFont typeface="Arial" pitchFamily="34" charset="0"/>
              <a:buChar char="•"/>
            </a:pPr>
            <a:r>
              <a:rPr lang="en-US" sz="2000" dirty="0" smtClean="0">
                <a:latin typeface="Arial" pitchFamily="34" charset="0"/>
                <a:cs typeface="Arial" pitchFamily="34" charset="0"/>
              </a:rPr>
              <a:t> Cardiopulmonary resuscitation </a:t>
            </a:r>
          </a:p>
          <a:p>
            <a:pPr lvl="1" algn="just">
              <a:buFont typeface="Arial" pitchFamily="34" charset="0"/>
              <a:buChar char="•"/>
            </a:pPr>
            <a:r>
              <a:rPr lang="en-US" sz="2000" dirty="0" smtClean="0">
                <a:latin typeface="Arial" pitchFamily="34" charset="0"/>
                <a:cs typeface="Arial" pitchFamily="34" charset="0"/>
              </a:rPr>
              <a:t> Manual ventilation before intubation and </a:t>
            </a:r>
          </a:p>
          <a:p>
            <a:pPr lvl="1" algn="just">
              <a:buFont typeface="Arial" pitchFamily="34" charset="0"/>
              <a:buChar char="•"/>
            </a:pPr>
            <a:r>
              <a:rPr lang="en-US" sz="2000" dirty="0" err="1" smtClean="0">
                <a:latin typeface="Arial" pitchFamily="34" charset="0"/>
                <a:cs typeface="Arial" pitchFamily="34" charset="0"/>
              </a:rPr>
              <a:t>Bronchoscopy</a:t>
            </a:r>
            <a:endParaRPr lang="en-US" sz="20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9144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Lucida Sans Unicode" pitchFamily="34" charset="0"/>
                <a:cs typeface="Lucida Sans Unicode" pitchFamily="34" charset="0"/>
              </a:rPr>
              <a:t>Source of the above information</a:t>
            </a:r>
            <a:endParaRPr lang="en-US" sz="3600" dirty="0"/>
          </a:p>
        </p:txBody>
      </p:sp>
      <p:sp>
        <p:nvSpPr>
          <p:cNvPr id="3" name="Content Placeholder 2"/>
          <p:cNvSpPr>
            <a:spLocks noGrp="1"/>
          </p:cNvSpPr>
          <p:nvPr>
            <p:ph idx="1"/>
          </p:nvPr>
        </p:nvSpPr>
        <p:spPr/>
        <p:txBody>
          <a:bodyPr>
            <a:normAutofit/>
          </a:bodyPr>
          <a:lstStyle/>
          <a:p>
            <a:pPr algn="just">
              <a:buNone/>
            </a:pPr>
            <a:r>
              <a:rPr lang="en-US" sz="2800" dirty="0" smtClean="0">
                <a:latin typeface="Arial" pitchFamily="34" charset="0"/>
                <a:cs typeface="Arial" pitchFamily="34" charset="0"/>
              </a:rPr>
              <a:t> https://www.mohfw.gov.in/pdf/National%20Guidelines%20for%20IPC%20in%20HCF%20-%20final%281%29.pdf</a:t>
            </a: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6000" b="1" dirty="0" smtClean="0"/>
              <a:t>Thank You </a:t>
            </a:r>
            <a:r>
              <a:rPr lang="en-US" sz="6000" b="1" dirty="0" smtClean="0"/>
              <a:t/>
            </a:r>
            <a:br>
              <a:rPr lang="en-US" sz="6000" b="1" dirty="0" smtClean="0"/>
            </a:br>
            <a:endParaRPr lang="en-US" sz="6000" b="1" dirty="0"/>
          </a:p>
        </p:txBody>
      </p:sp>
      <p:pic>
        <p:nvPicPr>
          <p:cNvPr id="3" name="Picture 2"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altLang="en-US" sz="3600" b="1" dirty="0" smtClean="0">
                <a:latin typeface="Lucida Sans Unicode" pitchFamily="34" charset="0"/>
                <a:cs typeface="Lucida Sans Unicode" pitchFamily="34" charset="0"/>
              </a:rPr>
              <a:t>Principles of Infection Prevention</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p:txBody>
          <a:bodyPr>
            <a:normAutofit/>
          </a:bodyPr>
          <a:lstStyle/>
          <a:p>
            <a:pPr marL="234950" indent="-234950" algn="just">
              <a:lnSpc>
                <a:spcPct val="150000"/>
              </a:lnSpc>
              <a:spcBef>
                <a:spcPts val="1200"/>
              </a:spcBef>
            </a:pPr>
            <a:r>
              <a:rPr lang="en-US" altLang="en-US" sz="2800" dirty="0" smtClean="0">
                <a:latin typeface="Arial" pitchFamily="34" charset="0"/>
                <a:cs typeface="Arial" pitchFamily="34" charset="0"/>
              </a:rPr>
              <a:t>All objects in contact with the client:  </a:t>
            </a:r>
            <a:br>
              <a:rPr lang="en-US" altLang="en-US" sz="2800" dirty="0" smtClean="0">
                <a:latin typeface="Arial" pitchFamily="34" charset="0"/>
                <a:cs typeface="Arial" pitchFamily="34" charset="0"/>
              </a:rPr>
            </a:br>
            <a:r>
              <a:rPr lang="en-US" altLang="en-US" sz="2800" dirty="0" smtClean="0">
                <a:latin typeface="Arial" pitchFamily="34" charset="0"/>
                <a:cs typeface="Arial" pitchFamily="34" charset="0"/>
              </a:rPr>
              <a:t>Potentially contaminated</a:t>
            </a:r>
          </a:p>
          <a:p>
            <a:pPr marL="234950" indent="-234950" algn="just">
              <a:lnSpc>
                <a:spcPct val="150000"/>
              </a:lnSpc>
              <a:spcBef>
                <a:spcPts val="1200"/>
              </a:spcBef>
            </a:pPr>
            <a:r>
              <a:rPr lang="en-US" altLang="en-US" sz="2800" dirty="0" smtClean="0">
                <a:latin typeface="Arial" pitchFamily="34" charset="0"/>
                <a:cs typeface="Arial" pitchFamily="34" charset="0"/>
              </a:rPr>
              <a:t>Every person:  Potentially infectious</a:t>
            </a:r>
          </a:p>
          <a:p>
            <a:pPr marL="234950" indent="-234950" algn="just">
              <a:lnSpc>
                <a:spcPct val="150000"/>
              </a:lnSpc>
              <a:spcBef>
                <a:spcPts val="1200"/>
              </a:spcBef>
            </a:pPr>
            <a:r>
              <a:rPr lang="en-US" altLang="en-US" sz="2800" dirty="0" smtClean="0">
                <a:latin typeface="Arial" pitchFamily="34" charset="0"/>
                <a:cs typeface="Arial" pitchFamily="34" charset="0"/>
              </a:rPr>
              <a:t>If an object is disposable:  Discard as waste.</a:t>
            </a:r>
          </a:p>
          <a:p>
            <a:pPr marL="234950" indent="-234950" algn="just">
              <a:lnSpc>
                <a:spcPct val="150000"/>
              </a:lnSpc>
              <a:spcBef>
                <a:spcPts val="1200"/>
              </a:spcBef>
            </a:pPr>
            <a:r>
              <a:rPr lang="en-US" altLang="en-US" sz="2800" dirty="0" smtClean="0">
                <a:latin typeface="Arial" pitchFamily="34" charset="0"/>
                <a:cs typeface="Arial" pitchFamily="34" charset="0"/>
              </a:rPr>
              <a:t>If reusable:  Prevent infection by decontamination cleaning, disinfecting or sterilizing</a:t>
            </a:r>
          </a:p>
          <a:p>
            <a:pPr>
              <a:lnSpc>
                <a:spcPct val="150000"/>
              </a:lnSpc>
            </a:pPr>
            <a:endParaRPr lang="en-US" sz="28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en-US" sz="3600" b="1" dirty="0" smtClean="0">
                <a:latin typeface="Lucida Sans Unicode" pitchFamily="34" charset="0"/>
                <a:cs typeface="Lucida Sans Unicode" pitchFamily="34" charset="0"/>
              </a:rPr>
              <a:t>Standard Precautions</a:t>
            </a:r>
            <a:endParaRPr lang="en-US" sz="3600" b="1" dirty="0">
              <a:latin typeface="Lucida Sans Unicode" pitchFamily="34" charset="0"/>
              <a:cs typeface="Lucida Sans Unicode" pitchFamily="34" charset="0"/>
            </a:endParaRPr>
          </a:p>
        </p:txBody>
      </p:sp>
      <p:sp>
        <p:nvSpPr>
          <p:cNvPr id="3" name="Content Placeholder 2"/>
          <p:cNvSpPr>
            <a:spLocks noGrp="1"/>
          </p:cNvSpPr>
          <p:nvPr>
            <p:ph idx="1"/>
          </p:nvPr>
        </p:nvSpPr>
        <p:spPr>
          <a:xfrm>
            <a:off x="457200" y="762000"/>
            <a:ext cx="8229600" cy="5181600"/>
          </a:xfrm>
        </p:spPr>
        <p:txBody>
          <a:bodyPr>
            <a:noAutofit/>
          </a:bodyPr>
          <a:lstStyle/>
          <a:p>
            <a:pPr marL="373063" indent="-373063">
              <a:spcAft>
                <a:spcPts val="1200"/>
              </a:spcAft>
              <a:buFontTx/>
              <a:buAutoNum type="arabicPeriod"/>
            </a:pPr>
            <a:r>
              <a:rPr lang="en-US" sz="2400" dirty="0" smtClean="0">
                <a:latin typeface="Arial" pitchFamily="34" charset="0"/>
                <a:cs typeface="Arial" pitchFamily="34" charset="0"/>
              </a:rPr>
              <a:t>Hand hygiene </a:t>
            </a:r>
          </a:p>
          <a:p>
            <a:pPr marL="373063" indent="-373063">
              <a:spcAft>
                <a:spcPts val="1200"/>
              </a:spcAft>
              <a:buFontTx/>
              <a:buAutoNum type="arabicPeriod"/>
            </a:pPr>
            <a:r>
              <a:rPr lang="en-US" sz="2400" dirty="0" smtClean="0">
                <a:latin typeface="Arial" pitchFamily="34" charset="0"/>
                <a:cs typeface="Arial" pitchFamily="34" charset="0"/>
              </a:rPr>
              <a:t>Personal protective equipment </a:t>
            </a:r>
          </a:p>
          <a:p>
            <a:pPr marL="373063" indent="-373063">
              <a:spcAft>
                <a:spcPts val="1200"/>
              </a:spcAft>
              <a:buFontTx/>
              <a:buAutoNum type="arabicPeriod"/>
            </a:pPr>
            <a:r>
              <a:rPr lang="en-US" sz="2400" dirty="0" smtClean="0">
                <a:latin typeface="Arial" pitchFamily="34" charset="0"/>
                <a:cs typeface="Arial" pitchFamily="34" charset="0"/>
              </a:rPr>
              <a:t>Respiratory hygiene and cough etiquette</a:t>
            </a:r>
          </a:p>
          <a:p>
            <a:pPr marL="373063" indent="-373063">
              <a:spcAft>
                <a:spcPts val="1200"/>
              </a:spcAft>
              <a:buFontTx/>
              <a:buAutoNum type="arabicPeriod"/>
            </a:pPr>
            <a:r>
              <a:rPr lang="en-US" sz="2400" dirty="0" smtClean="0">
                <a:latin typeface="Arial" pitchFamily="34" charset="0"/>
                <a:cs typeface="Arial" pitchFamily="34" charset="0"/>
              </a:rPr>
              <a:t>Prevention of injuries from sharps</a:t>
            </a:r>
          </a:p>
          <a:p>
            <a:pPr marL="373063" indent="-373063">
              <a:spcAft>
                <a:spcPts val="1200"/>
              </a:spcAft>
              <a:buFontTx/>
              <a:buAutoNum type="arabicPeriod"/>
            </a:pPr>
            <a:r>
              <a:rPr lang="en-US" sz="2400" dirty="0" smtClean="0">
                <a:latin typeface="Arial" pitchFamily="34" charset="0"/>
                <a:cs typeface="Arial" pitchFamily="34" charset="0"/>
              </a:rPr>
              <a:t>Safe handling of patient-care equipment</a:t>
            </a:r>
          </a:p>
          <a:p>
            <a:pPr marL="373063" indent="-373063">
              <a:spcAft>
                <a:spcPts val="1200"/>
              </a:spcAft>
              <a:buFontTx/>
              <a:buAutoNum type="arabicPeriod"/>
            </a:pPr>
            <a:r>
              <a:rPr lang="en-US" sz="2400" dirty="0" smtClean="0">
                <a:latin typeface="Arial" pitchFamily="34" charset="0"/>
                <a:cs typeface="Arial" pitchFamily="34" charset="0"/>
              </a:rPr>
              <a:t> Principles of asepsis</a:t>
            </a:r>
          </a:p>
          <a:p>
            <a:pPr marL="373063" indent="-373063">
              <a:spcAft>
                <a:spcPts val="1200"/>
              </a:spcAft>
              <a:buFontTx/>
              <a:buAutoNum type="arabicPeriod"/>
            </a:pPr>
            <a:r>
              <a:rPr lang="en-US" sz="2400" dirty="0" smtClean="0">
                <a:latin typeface="Arial" pitchFamily="34" charset="0"/>
                <a:cs typeface="Arial" pitchFamily="34" charset="0"/>
              </a:rPr>
              <a:t> Environmental infection control </a:t>
            </a:r>
          </a:p>
          <a:p>
            <a:pPr marL="914400" lvl="1" indent="-514350">
              <a:spcAft>
                <a:spcPts val="1200"/>
              </a:spcAft>
              <a:buAutoNum type="alphaLcPeriod"/>
            </a:pPr>
            <a:r>
              <a:rPr lang="en-US" sz="2000" dirty="0" smtClean="0">
                <a:latin typeface="Arial" pitchFamily="34" charset="0"/>
                <a:cs typeface="Arial" pitchFamily="34" charset="0"/>
              </a:rPr>
              <a:t>Patient placement</a:t>
            </a:r>
          </a:p>
          <a:p>
            <a:pPr marL="914400" lvl="1" indent="-514350">
              <a:spcAft>
                <a:spcPts val="1200"/>
              </a:spcAft>
              <a:buAutoNum type="alphaLcPeriod"/>
            </a:pPr>
            <a:r>
              <a:rPr lang="en-US" sz="2000" dirty="0" smtClean="0">
                <a:latin typeface="Arial" pitchFamily="34" charset="0"/>
                <a:cs typeface="Arial" pitchFamily="34" charset="0"/>
              </a:rPr>
              <a:t>Environmental cleaning </a:t>
            </a:r>
          </a:p>
          <a:p>
            <a:pPr marL="914400" lvl="1" indent="-514350">
              <a:spcAft>
                <a:spcPts val="1200"/>
              </a:spcAft>
              <a:buAutoNum type="alphaLcPeriod"/>
            </a:pPr>
            <a:r>
              <a:rPr lang="en-US" sz="2000" dirty="0" smtClean="0">
                <a:latin typeface="Arial" pitchFamily="34" charset="0"/>
                <a:cs typeface="Arial" pitchFamily="34" charset="0"/>
              </a:rPr>
              <a:t>Linen and laundry </a:t>
            </a:r>
          </a:p>
          <a:p>
            <a:pPr marL="914400" lvl="1" indent="-514350">
              <a:spcAft>
                <a:spcPts val="1200"/>
              </a:spcAft>
              <a:buAutoNum type="alphaLcPeriod"/>
            </a:pPr>
            <a:r>
              <a:rPr lang="en-US" sz="2000" dirty="0" smtClean="0">
                <a:latin typeface="Arial" pitchFamily="34" charset="0"/>
                <a:cs typeface="Arial" pitchFamily="34" charset="0"/>
              </a:rPr>
              <a:t>Waste disposal</a:t>
            </a:r>
            <a:endParaRPr lang="en-US" sz="2000" dirty="0">
              <a:latin typeface="Arial" pitchFamily="34" charset="0"/>
              <a:cs typeface="Arial" pitchFamily="34" charset="0"/>
            </a:endParaRPr>
          </a:p>
        </p:txBody>
      </p:sp>
      <p:pic>
        <p:nvPicPr>
          <p:cNvPr id="4" name="Picture 3" descr="C:\Users\ollin\Downloads\SIHFW logo.PNG"/>
          <p:cNvPicPr>
            <a:picLocks noChangeAspect="1" noChangeArrowheads="1"/>
          </p:cNvPicPr>
          <p:nvPr/>
        </p:nvPicPr>
        <p:blipFill>
          <a:blip r:embed="rId2" cstate="print"/>
          <a:srcRect/>
          <a:stretch>
            <a:fillRect/>
          </a:stretch>
        </p:blipFill>
        <p:spPr bwMode="auto">
          <a:xfrm>
            <a:off x="8153400" y="0"/>
            <a:ext cx="990600" cy="1033868"/>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US" sz="3600" b="1" dirty="0" smtClean="0">
                <a:latin typeface="Lucida Sans Unicode" pitchFamily="34" charset="0"/>
                <a:cs typeface="Lucida Sans Unicode" pitchFamily="34" charset="0"/>
              </a:rPr>
              <a:t>5 Moments of Hand washing </a:t>
            </a:r>
            <a:endParaRPr lang="en-IN" sz="3600" b="1" dirty="0">
              <a:latin typeface="Lucida Sans Unicode" pitchFamily="34" charset="0"/>
              <a:cs typeface="Lucida Sans Unicode" pitchFamily="34" charset="0"/>
            </a:endParaRPr>
          </a:p>
        </p:txBody>
      </p:sp>
      <p:pic>
        <p:nvPicPr>
          <p:cNvPr id="19458" name="Picture 2" descr="http://www.who.int/entity/gpsc/5may/5Moments_Image.gif"/>
          <p:cNvPicPr>
            <a:picLocks noChangeAspect="1" noChangeArrowheads="1"/>
          </p:cNvPicPr>
          <p:nvPr/>
        </p:nvPicPr>
        <p:blipFill>
          <a:blip r:embed="rId2"/>
          <a:srcRect/>
          <a:stretch>
            <a:fillRect/>
          </a:stretch>
        </p:blipFill>
        <p:spPr bwMode="auto">
          <a:xfrm>
            <a:off x="785786" y="1071546"/>
            <a:ext cx="7682304" cy="5706856"/>
          </a:xfrm>
          <a:prstGeom prst="rect">
            <a:avLst/>
          </a:prstGeom>
          <a:noFill/>
        </p:spPr>
      </p:pic>
      <p:pic>
        <p:nvPicPr>
          <p:cNvPr id="5" name="Picture 4" descr="C:\Users\DR.NIKHIL\Desktop\Current\Kayakalp\Logo.jpg"/>
          <p:cNvPicPr>
            <a:picLocks noChangeAspect="1" noChangeArrowheads="1"/>
          </p:cNvPicPr>
          <p:nvPr/>
        </p:nvPicPr>
        <p:blipFill>
          <a:blip r:embed="rId3" cstate="print"/>
          <a:srcRect/>
          <a:stretch>
            <a:fillRect/>
          </a:stretch>
        </p:blipFill>
        <p:spPr bwMode="auto">
          <a:xfrm>
            <a:off x="7429520" y="6333594"/>
            <a:ext cx="1714480" cy="524406"/>
          </a:xfrm>
          <a:prstGeom prst="rect">
            <a:avLst/>
          </a:prstGeom>
          <a:noFill/>
        </p:spPr>
      </p:pic>
      <p:pic>
        <p:nvPicPr>
          <p:cNvPr id="7" name="Picture 6" descr="C:\Users\ollin\Downloads\SIHFW logo.PNG"/>
          <p:cNvPicPr>
            <a:picLocks noChangeAspect="1" noChangeArrowheads="1"/>
          </p:cNvPicPr>
          <p:nvPr/>
        </p:nvPicPr>
        <p:blipFill>
          <a:blip r:embed="rId4" cstate="print"/>
          <a:srcRect/>
          <a:stretch>
            <a:fillRect/>
          </a:stretch>
        </p:blipFill>
        <p:spPr bwMode="auto">
          <a:xfrm>
            <a:off x="8153400" y="0"/>
            <a:ext cx="990600" cy="1033868"/>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 xmlns:p14="http://schemas.microsoft.com/office/powerpoint/2010/main" val="65976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eaLnBrk="1" hangingPunct="1"/>
            <a:r>
              <a:rPr lang="en-US" altLang="en-US" sz="3600" b="1" dirty="0" smtClean="0">
                <a:latin typeface="Lucida Sans Unicode" pitchFamily="34" charset="0"/>
                <a:cs typeface="Lucida Sans Unicode" pitchFamily="34" charset="0"/>
              </a:rPr>
              <a:t>Steps of Hand </a:t>
            </a:r>
            <a:r>
              <a:rPr lang="en-US" altLang="en-US" sz="3600" b="1" dirty="0">
                <a:latin typeface="Lucida Sans Unicode" pitchFamily="34" charset="0"/>
                <a:cs typeface="Lucida Sans Unicode" pitchFamily="34" charset="0"/>
              </a:rPr>
              <a:t>W</a:t>
            </a:r>
            <a:r>
              <a:rPr lang="en-US" altLang="en-US" sz="3600" b="1" dirty="0" smtClean="0">
                <a:latin typeface="Lucida Sans Unicode" pitchFamily="34" charset="0"/>
                <a:cs typeface="Lucida Sans Unicode" pitchFamily="34" charset="0"/>
              </a:rPr>
              <a:t>ashing</a:t>
            </a:r>
          </a:p>
        </p:txBody>
      </p:sp>
      <p:pic>
        <p:nvPicPr>
          <p:cNvPr id="1026" name="Picture 2" descr="C:\Users\Jhpiego\Dropbox\Three day modified training module SBA\Day 3\7. Infection prevention practices and biomedical waste management\Handouts\3 .7.1 handwashing.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124744"/>
            <a:ext cx="9144000" cy="524717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Users\ollin\Downloads\SIHFW logo.PNG"/>
          <p:cNvPicPr>
            <a:picLocks noChangeAspect="1" noChangeArrowheads="1"/>
          </p:cNvPicPr>
          <p:nvPr/>
        </p:nvPicPr>
        <p:blipFill>
          <a:blip r:embed="rId3" cstate="print"/>
          <a:srcRect/>
          <a:stretch>
            <a:fillRect/>
          </a:stretch>
        </p:blipFill>
        <p:spPr bwMode="auto">
          <a:xfrm>
            <a:off x="8153400" y="0"/>
            <a:ext cx="990600" cy="103386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 xmlns:p14="http://schemas.microsoft.com/office/powerpoint/2010/main" val="3895965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3645</Words>
  <Application>Microsoft Office PowerPoint</Application>
  <PresentationFormat>On-screen Show (4:3)</PresentationFormat>
  <Paragraphs>537</Paragraphs>
  <Slides>56</Slides>
  <Notes>1</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Infection Prevention and Control in Healthcare Facilities</vt:lpstr>
      <vt:lpstr>Objectives of the IPC programme </vt:lpstr>
      <vt:lpstr>Structure of IPC programme</vt:lpstr>
      <vt:lpstr>Responsibilities</vt:lpstr>
      <vt:lpstr> Common sources of infection in HCF </vt:lpstr>
      <vt:lpstr>Principles of Infection Prevention</vt:lpstr>
      <vt:lpstr>Standard Precautions</vt:lpstr>
      <vt:lpstr>5 Moments of Hand washing </vt:lpstr>
      <vt:lpstr>Steps of Hand Washing</vt:lpstr>
      <vt:lpstr>PPE</vt:lpstr>
      <vt:lpstr>How to wear gloves </vt:lpstr>
      <vt:lpstr>How to remove gloves </vt:lpstr>
      <vt:lpstr>Steps in Wearing Mask</vt:lpstr>
      <vt:lpstr>Respiratory hygiene and cough etiquette</vt:lpstr>
      <vt:lpstr>Slide 15</vt:lpstr>
      <vt:lpstr>Respiratory hygiene and cough etiquette</vt:lpstr>
      <vt:lpstr>Standard Precautions:  Proper Handling and Disposal of sharps</vt:lpstr>
      <vt:lpstr>Safe handling of patient-care equipment </vt:lpstr>
      <vt:lpstr>Safe handling of patient-care equipment </vt:lpstr>
      <vt:lpstr>Safe handling of patient-care equipment </vt:lpstr>
      <vt:lpstr>Safe handling of patient-care equipment </vt:lpstr>
      <vt:lpstr>Principles of asepsis</vt:lpstr>
      <vt:lpstr>Standard Precautions: Processing of Used Items</vt:lpstr>
      <vt:lpstr>Decontamination &amp; Cleaning </vt:lpstr>
      <vt:lpstr>Slide 25</vt:lpstr>
      <vt:lpstr>Steps of processing instruments and other items</vt:lpstr>
      <vt:lpstr>Spill Management</vt:lpstr>
      <vt:lpstr>Standard Precautions:  Maintaining Clean Environment</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Standard Precautions:  Maintaining Clean Environment</vt:lpstr>
      <vt:lpstr>Standard Precautions: Biomedical Waste Disposal</vt:lpstr>
      <vt:lpstr>Categories of BMW</vt:lpstr>
      <vt:lpstr>Slide 49</vt:lpstr>
      <vt:lpstr>Slide 50</vt:lpstr>
      <vt:lpstr>Community setting  (Applicable to all staff)</vt:lpstr>
      <vt:lpstr>Community setting  (Applicable to all staff)</vt:lpstr>
      <vt:lpstr>Community setting  (Applicable to all staff)</vt:lpstr>
      <vt:lpstr>Health care workers should: </vt:lpstr>
      <vt:lpstr>Source of the above information</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Usage of PPE during COVID-19 </dc:title>
  <dc:creator/>
  <cp:lastModifiedBy>Aashish Khandelwal</cp:lastModifiedBy>
  <cp:revision>61</cp:revision>
  <dcterms:created xsi:type="dcterms:W3CDTF">2006-08-16T00:00:00Z</dcterms:created>
  <dcterms:modified xsi:type="dcterms:W3CDTF">2020-05-14T06:18:40Z</dcterms:modified>
</cp:coreProperties>
</file>